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8" r:id="rId13"/>
    <p:sldId id="267" r:id="rId14"/>
    <p:sldId id="269" r:id="rId15"/>
    <p:sldId id="271"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4660"/>
  </p:normalViewPr>
  <p:slideViewPr>
    <p:cSldViewPr snapToGrid="0">
      <p:cViewPr varScale="1">
        <p:scale>
          <a:sx n="79" d="100"/>
          <a:sy n="79" d="100"/>
        </p:scale>
        <p:origin x="126"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544122A-CAAC-4B0E-B3D5-21DBBF1DA8D0}"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FAFF4-4F17-46A1-B85F-C737582E63F5}" type="slidenum">
              <a:rPr lang="en-GB" smtClean="0"/>
              <a:t>‹#›</a:t>
            </a:fld>
            <a:endParaRPr lang="en-GB"/>
          </a:p>
        </p:txBody>
      </p:sp>
    </p:spTree>
    <p:extLst>
      <p:ext uri="{BB962C8B-B14F-4D97-AF65-F5344CB8AC3E}">
        <p14:creationId xmlns:p14="http://schemas.microsoft.com/office/powerpoint/2010/main" val="387189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4122A-CAAC-4B0E-B3D5-21DBBF1DA8D0}"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FAFF4-4F17-46A1-B85F-C737582E63F5}" type="slidenum">
              <a:rPr lang="en-GB" smtClean="0"/>
              <a:t>‹#›</a:t>
            </a:fld>
            <a:endParaRPr lang="en-GB"/>
          </a:p>
        </p:txBody>
      </p:sp>
    </p:spTree>
    <p:extLst>
      <p:ext uri="{BB962C8B-B14F-4D97-AF65-F5344CB8AC3E}">
        <p14:creationId xmlns:p14="http://schemas.microsoft.com/office/powerpoint/2010/main" val="2560394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4122A-CAAC-4B0E-B3D5-21DBBF1DA8D0}"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FAFF4-4F17-46A1-B85F-C737582E63F5}" type="slidenum">
              <a:rPr lang="en-GB" smtClean="0"/>
              <a:t>‹#›</a:t>
            </a:fld>
            <a:endParaRPr lang="en-GB"/>
          </a:p>
        </p:txBody>
      </p:sp>
    </p:spTree>
    <p:extLst>
      <p:ext uri="{BB962C8B-B14F-4D97-AF65-F5344CB8AC3E}">
        <p14:creationId xmlns:p14="http://schemas.microsoft.com/office/powerpoint/2010/main" val="369401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4122A-CAAC-4B0E-B3D5-21DBBF1DA8D0}"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FAFF4-4F17-46A1-B85F-C737582E63F5}" type="slidenum">
              <a:rPr lang="en-GB" smtClean="0"/>
              <a:t>‹#›</a:t>
            </a:fld>
            <a:endParaRPr lang="en-GB"/>
          </a:p>
        </p:txBody>
      </p:sp>
    </p:spTree>
    <p:extLst>
      <p:ext uri="{BB962C8B-B14F-4D97-AF65-F5344CB8AC3E}">
        <p14:creationId xmlns:p14="http://schemas.microsoft.com/office/powerpoint/2010/main" val="191991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4122A-CAAC-4B0E-B3D5-21DBBF1DA8D0}"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6FAFF4-4F17-46A1-B85F-C737582E63F5}" type="slidenum">
              <a:rPr lang="en-GB" smtClean="0"/>
              <a:t>‹#›</a:t>
            </a:fld>
            <a:endParaRPr lang="en-GB"/>
          </a:p>
        </p:txBody>
      </p:sp>
    </p:spTree>
    <p:extLst>
      <p:ext uri="{BB962C8B-B14F-4D97-AF65-F5344CB8AC3E}">
        <p14:creationId xmlns:p14="http://schemas.microsoft.com/office/powerpoint/2010/main" val="1345786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44122A-CAAC-4B0E-B3D5-21DBBF1DA8D0}"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6FAFF4-4F17-46A1-B85F-C737582E63F5}" type="slidenum">
              <a:rPr lang="en-GB" smtClean="0"/>
              <a:t>‹#›</a:t>
            </a:fld>
            <a:endParaRPr lang="en-GB"/>
          </a:p>
        </p:txBody>
      </p:sp>
    </p:spTree>
    <p:extLst>
      <p:ext uri="{BB962C8B-B14F-4D97-AF65-F5344CB8AC3E}">
        <p14:creationId xmlns:p14="http://schemas.microsoft.com/office/powerpoint/2010/main" val="25234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44122A-CAAC-4B0E-B3D5-21DBBF1DA8D0}" type="datetimeFigureOut">
              <a:rPr lang="en-GB" smtClean="0"/>
              <a:t>25/02/2021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6FAFF4-4F17-46A1-B85F-C737582E63F5}" type="slidenum">
              <a:rPr lang="en-GB" smtClean="0"/>
              <a:t>‹#›</a:t>
            </a:fld>
            <a:endParaRPr lang="en-GB"/>
          </a:p>
        </p:txBody>
      </p:sp>
    </p:spTree>
    <p:extLst>
      <p:ext uri="{BB962C8B-B14F-4D97-AF65-F5344CB8AC3E}">
        <p14:creationId xmlns:p14="http://schemas.microsoft.com/office/powerpoint/2010/main" val="2014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44122A-CAAC-4B0E-B3D5-21DBBF1DA8D0}" type="datetimeFigureOut">
              <a:rPr lang="en-GB" smtClean="0"/>
              <a:t>25/02/2021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6FAFF4-4F17-46A1-B85F-C737582E63F5}" type="slidenum">
              <a:rPr lang="en-GB" smtClean="0"/>
              <a:t>‹#›</a:t>
            </a:fld>
            <a:endParaRPr lang="en-GB"/>
          </a:p>
        </p:txBody>
      </p:sp>
    </p:spTree>
    <p:extLst>
      <p:ext uri="{BB962C8B-B14F-4D97-AF65-F5344CB8AC3E}">
        <p14:creationId xmlns:p14="http://schemas.microsoft.com/office/powerpoint/2010/main" val="49099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4122A-CAAC-4B0E-B3D5-21DBBF1DA8D0}" type="datetimeFigureOut">
              <a:rPr lang="en-GB" smtClean="0"/>
              <a:t>25/02/2021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6FAFF4-4F17-46A1-B85F-C737582E63F5}" type="slidenum">
              <a:rPr lang="en-GB" smtClean="0"/>
              <a:t>‹#›</a:t>
            </a:fld>
            <a:endParaRPr lang="en-GB"/>
          </a:p>
        </p:txBody>
      </p:sp>
    </p:spTree>
    <p:extLst>
      <p:ext uri="{BB962C8B-B14F-4D97-AF65-F5344CB8AC3E}">
        <p14:creationId xmlns:p14="http://schemas.microsoft.com/office/powerpoint/2010/main" val="1029115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4122A-CAAC-4B0E-B3D5-21DBBF1DA8D0}"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6FAFF4-4F17-46A1-B85F-C737582E63F5}" type="slidenum">
              <a:rPr lang="en-GB" smtClean="0"/>
              <a:t>‹#›</a:t>
            </a:fld>
            <a:endParaRPr lang="en-GB"/>
          </a:p>
        </p:txBody>
      </p:sp>
    </p:spTree>
    <p:extLst>
      <p:ext uri="{BB962C8B-B14F-4D97-AF65-F5344CB8AC3E}">
        <p14:creationId xmlns:p14="http://schemas.microsoft.com/office/powerpoint/2010/main" val="3773004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4122A-CAAC-4B0E-B3D5-21DBBF1DA8D0}"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6FAFF4-4F17-46A1-B85F-C737582E63F5}" type="slidenum">
              <a:rPr lang="en-GB" smtClean="0"/>
              <a:t>‹#›</a:t>
            </a:fld>
            <a:endParaRPr lang="en-GB"/>
          </a:p>
        </p:txBody>
      </p:sp>
    </p:spTree>
    <p:extLst>
      <p:ext uri="{BB962C8B-B14F-4D97-AF65-F5344CB8AC3E}">
        <p14:creationId xmlns:p14="http://schemas.microsoft.com/office/powerpoint/2010/main" val="111834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alpha val="8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4122A-CAAC-4B0E-B3D5-21DBBF1DA8D0}" type="datetimeFigureOut">
              <a:rPr lang="en-GB" smtClean="0"/>
              <a:t>25/02/2021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FAFF4-4F17-46A1-B85F-C737582E63F5}" type="slidenum">
              <a:rPr lang="en-GB" smtClean="0"/>
              <a:t>‹#›</a:t>
            </a:fld>
            <a:endParaRPr lang="en-GB"/>
          </a:p>
        </p:txBody>
      </p:sp>
    </p:spTree>
    <p:extLst>
      <p:ext uri="{BB962C8B-B14F-4D97-AF65-F5344CB8AC3E}">
        <p14:creationId xmlns:p14="http://schemas.microsoft.com/office/powerpoint/2010/main" val="1140964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dirty="0">
                <a:solidFill>
                  <a:schemeClr val="bg1"/>
                </a:solidFill>
              </a:rPr>
              <a:t>St Mary &amp; St Paul’s CE School</a:t>
            </a:r>
          </a:p>
        </p:txBody>
      </p:sp>
      <p:sp>
        <p:nvSpPr>
          <p:cNvPr id="3" name="Subtitle 2"/>
          <p:cNvSpPr>
            <a:spLocks noGrp="1"/>
          </p:cNvSpPr>
          <p:nvPr>
            <p:ph type="subTitle" idx="1"/>
          </p:nvPr>
        </p:nvSpPr>
        <p:spPr>
          <a:xfrm>
            <a:off x="668741" y="3861346"/>
            <a:ext cx="10849970" cy="2102726"/>
          </a:xfrm>
        </p:spPr>
        <p:txBody>
          <a:bodyPr>
            <a:normAutofit lnSpcReduction="10000"/>
          </a:bodyPr>
          <a:lstStyle/>
          <a:p>
            <a:r>
              <a:rPr lang="en-GB" sz="4800" b="1" dirty="0">
                <a:solidFill>
                  <a:schemeClr val="bg1"/>
                </a:solidFill>
              </a:rPr>
              <a:t>Relationships and Sex Education</a:t>
            </a:r>
          </a:p>
          <a:p>
            <a:endParaRPr lang="en-GB" sz="4800" b="1" dirty="0">
              <a:solidFill>
                <a:schemeClr val="bg1"/>
              </a:solidFill>
            </a:endParaRPr>
          </a:p>
          <a:p>
            <a:r>
              <a:rPr lang="en-GB" sz="3600" b="1" dirty="0">
                <a:solidFill>
                  <a:schemeClr val="bg1"/>
                </a:solidFill>
              </a:rPr>
              <a:t>Consultation with our school community</a:t>
            </a:r>
          </a:p>
        </p:txBody>
      </p:sp>
      <p:pic>
        <p:nvPicPr>
          <p:cNvPr id="4" name="Picture 3">
            <a:extLst>
              <a:ext uri="{FF2B5EF4-FFF2-40B4-BE49-F238E27FC236}">
                <a16:creationId xmlns:a16="http://schemas.microsoft.com/office/drawing/2014/main" id="{91A33E98-D560-47D7-93E0-3698FC49611E}"/>
              </a:ext>
            </a:extLst>
          </p:cNvPr>
          <p:cNvPicPr>
            <a:picLocks noChangeAspect="1"/>
          </p:cNvPicPr>
          <p:nvPr/>
        </p:nvPicPr>
        <p:blipFill>
          <a:blip r:embed="rId2"/>
          <a:stretch>
            <a:fillRect/>
          </a:stretch>
        </p:blipFill>
        <p:spPr>
          <a:xfrm>
            <a:off x="4889182" y="377952"/>
            <a:ext cx="1860677" cy="1822704"/>
          </a:xfrm>
          <a:prstGeom prst="rect">
            <a:avLst/>
          </a:prstGeom>
        </p:spPr>
      </p:pic>
    </p:spTree>
    <p:extLst>
      <p:ext uri="{BB962C8B-B14F-4D97-AF65-F5344CB8AC3E}">
        <p14:creationId xmlns:p14="http://schemas.microsoft.com/office/powerpoint/2010/main" val="2286464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88" y="365125"/>
            <a:ext cx="10976212" cy="1325563"/>
          </a:xfrm>
        </p:spPr>
        <p:txBody>
          <a:bodyPr>
            <a:noAutofit/>
          </a:bodyPr>
          <a:lstStyle/>
          <a:p>
            <a:pPr algn="ctr"/>
            <a:r>
              <a:rPr lang="en-GB" sz="6600" b="1" dirty="0">
                <a:solidFill>
                  <a:schemeClr val="bg1"/>
                </a:solidFill>
              </a:rPr>
              <a:t>OFSTED review of existing RSE nationally</a:t>
            </a:r>
          </a:p>
        </p:txBody>
      </p:sp>
      <p:sp>
        <p:nvSpPr>
          <p:cNvPr id="3" name="Rectangle 2"/>
          <p:cNvSpPr/>
          <p:nvPr/>
        </p:nvSpPr>
        <p:spPr>
          <a:xfrm>
            <a:off x="204716" y="2690336"/>
            <a:ext cx="11586950" cy="2862322"/>
          </a:xfrm>
          <a:prstGeom prst="rect">
            <a:avLst/>
          </a:prstGeom>
        </p:spPr>
        <p:txBody>
          <a:bodyPr wrap="square">
            <a:spAutoFit/>
          </a:bodyPr>
          <a:lstStyle/>
          <a:p>
            <a:r>
              <a:rPr lang="en-GB" sz="3600" dirty="0">
                <a:solidFill>
                  <a:schemeClr val="bg1"/>
                </a:solidFill>
              </a:rPr>
              <a:t>• Required improvement in over a third of schools was not systematic enough</a:t>
            </a:r>
          </a:p>
          <a:p>
            <a:r>
              <a:rPr lang="en-GB" sz="3600" dirty="0">
                <a:solidFill>
                  <a:schemeClr val="bg1"/>
                </a:solidFill>
              </a:rPr>
              <a:t>• Children were not adequately prepared for puberty </a:t>
            </a:r>
          </a:p>
          <a:p>
            <a:r>
              <a:rPr lang="en-GB" sz="3600" dirty="0">
                <a:solidFill>
                  <a:schemeClr val="bg1"/>
                </a:solidFill>
              </a:rPr>
              <a:t>• In Primary Schools, too much emphasis was placed on friendships and relationships</a:t>
            </a:r>
          </a:p>
        </p:txBody>
      </p:sp>
    </p:spTree>
    <p:extLst>
      <p:ext uri="{BB962C8B-B14F-4D97-AF65-F5344CB8AC3E}">
        <p14:creationId xmlns:p14="http://schemas.microsoft.com/office/powerpoint/2010/main" val="356356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88" y="365125"/>
            <a:ext cx="10976212" cy="1325563"/>
          </a:xfrm>
        </p:spPr>
        <p:txBody>
          <a:bodyPr>
            <a:noAutofit/>
          </a:bodyPr>
          <a:lstStyle/>
          <a:p>
            <a:pPr algn="ctr"/>
            <a:r>
              <a:rPr lang="en-GB" sz="6600" b="1" dirty="0">
                <a:solidFill>
                  <a:schemeClr val="bg1"/>
                </a:solidFill>
              </a:rPr>
              <a:t>Your rights as a parent: </a:t>
            </a:r>
          </a:p>
        </p:txBody>
      </p:sp>
      <p:sp>
        <p:nvSpPr>
          <p:cNvPr id="3" name="Rectangle 2"/>
          <p:cNvSpPr/>
          <p:nvPr/>
        </p:nvSpPr>
        <p:spPr>
          <a:xfrm>
            <a:off x="504967" y="2828836"/>
            <a:ext cx="11687033" cy="2308324"/>
          </a:xfrm>
          <a:prstGeom prst="rect">
            <a:avLst/>
          </a:prstGeom>
        </p:spPr>
        <p:txBody>
          <a:bodyPr wrap="square">
            <a:spAutoFit/>
          </a:bodyPr>
          <a:lstStyle/>
          <a:p>
            <a:r>
              <a:rPr lang="en-GB" sz="3600" dirty="0">
                <a:solidFill>
                  <a:schemeClr val="bg1"/>
                </a:solidFill>
              </a:rPr>
              <a:t>• To be informed of the RSE curriculum and policy </a:t>
            </a:r>
          </a:p>
          <a:p>
            <a:r>
              <a:rPr lang="en-GB" sz="3600" dirty="0">
                <a:solidFill>
                  <a:schemeClr val="bg1"/>
                </a:solidFill>
              </a:rPr>
              <a:t>• To be consulted about changes to these</a:t>
            </a:r>
          </a:p>
          <a:p>
            <a:r>
              <a:rPr lang="en-GB" sz="3600" dirty="0">
                <a:solidFill>
                  <a:schemeClr val="bg1"/>
                </a:solidFill>
              </a:rPr>
              <a:t>• To withdraw your child from Sex education lessons (that are outside of/ additional to the Science National Curriculum)</a:t>
            </a:r>
          </a:p>
        </p:txBody>
      </p:sp>
    </p:spTree>
    <p:extLst>
      <p:ext uri="{BB962C8B-B14F-4D97-AF65-F5344CB8AC3E}">
        <p14:creationId xmlns:p14="http://schemas.microsoft.com/office/powerpoint/2010/main" val="2543721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740"/>
            <a:ext cx="11832609" cy="1325563"/>
          </a:xfrm>
        </p:spPr>
        <p:txBody>
          <a:bodyPr>
            <a:noAutofit/>
          </a:bodyPr>
          <a:lstStyle/>
          <a:p>
            <a:pPr algn="ctr"/>
            <a:r>
              <a:rPr lang="en-GB" sz="6000" b="1" dirty="0">
                <a:solidFill>
                  <a:schemeClr val="bg1"/>
                </a:solidFill>
              </a:rPr>
              <a:t>Finding out from children about what they already know about Relationships and Sex:</a:t>
            </a:r>
          </a:p>
        </p:txBody>
      </p:sp>
      <p:sp>
        <p:nvSpPr>
          <p:cNvPr id="3" name="TextBox 2"/>
          <p:cNvSpPr txBox="1"/>
          <p:nvPr/>
        </p:nvSpPr>
        <p:spPr>
          <a:xfrm>
            <a:off x="103822" y="2951328"/>
            <a:ext cx="11177517" cy="646331"/>
          </a:xfrm>
          <a:prstGeom prst="rect">
            <a:avLst/>
          </a:prstGeom>
          <a:noFill/>
        </p:spPr>
        <p:txBody>
          <a:bodyPr wrap="square" rtlCol="0">
            <a:spAutoFit/>
          </a:bodyPr>
          <a:lstStyle/>
          <a:p>
            <a:r>
              <a:rPr lang="en-GB" sz="3600" b="1" dirty="0">
                <a:solidFill>
                  <a:schemeClr val="bg1"/>
                </a:solidFill>
              </a:rPr>
              <a:t>Where do you think the baby has come from?</a:t>
            </a:r>
          </a:p>
        </p:txBody>
      </p:sp>
      <p:pic>
        <p:nvPicPr>
          <p:cNvPr id="4" name="Picture 3"/>
          <p:cNvPicPr>
            <a:picLocks noChangeAspect="1"/>
          </p:cNvPicPr>
          <p:nvPr/>
        </p:nvPicPr>
        <p:blipFill>
          <a:blip r:embed="rId2"/>
          <a:stretch>
            <a:fillRect/>
          </a:stretch>
        </p:blipFill>
        <p:spPr>
          <a:xfrm>
            <a:off x="9475670" y="2788693"/>
            <a:ext cx="2124927" cy="299471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186248863"/>
              </p:ext>
            </p:extLst>
          </p:nvPr>
        </p:nvGraphicFramePr>
        <p:xfrm>
          <a:off x="300250" y="4324812"/>
          <a:ext cx="8925636" cy="1645920"/>
        </p:xfrm>
        <a:graphic>
          <a:graphicData uri="http://schemas.openxmlformats.org/drawingml/2006/table">
            <a:tbl>
              <a:tblPr firstRow="1" bandRow="1">
                <a:tableStyleId>{5C22544A-7EE6-4342-B048-85BDC9FD1C3A}</a:tableStyleId>
              </a:tblPr>
              <a:tblGrid>
                <a:gridCol w="2975212">
                  <a:extLst>
                    <a:ext uri="{9D8B030D-6E8A-4147-A177-3AD203B41FA5}">
                      <a16:colId xmlns:a16="http://schemas.microsoft.com/office/drawing/2014/main" val="1017437169"/>
                    </a:ext>
                  </a:extLst>
                </a:gridCol>
                <a:gridCol w="2975212">
                  <a:extLst>
                    <a:ext uri="{9D8B030D-6E8A-4147-A177-3AD203B41FA5}">
                      <a16:colId xmlns:a16="http://schemas.microsoft.com/office/drawing/2014/main" val="2866318620"/>
                    </a:ext>
                  </a:extLst>
                </a:gridCol>
                <a:gridCol w="2975212">
                  <a:extLst>
                    <a:ext uri="{9D8B030D-6E8A-4147-A177-3AD203B41FA5}">
                      <a16:colId xmlns:a16="http://schemas.microsoft.com/office/drawing/2014/main" val="847846155"/>
                    </a:ext>
                  </a:extLst>
                </a:gridCol>
              </a:tblGrid>
              <a:tr h="370840">
                <a:tc>
                  <a:txBody>
                    <a:bodyPr/>
                    <a:lstStyle/>
                    <a:p>
                      <a:pPr algn="ctr"/>
                      <a:r>
                        <a:rPr lang="en-GB" sz="2400" dirty="0"/>
                        <a:t>Y1/2</a:t>
                      </a:r>
                    </a:p>
                  </a:txBody>
                  <a:tcPr/>
                </a:tc>
                <a:tc>
                  <a:txBody>
                    <a:bodyPr/>
                    <a:lstStyle/>
                    <a:p>
                      <a:pPr algn="ctr"/>
                      <a:r>
                        <a:rPr lang="en-GB" sz="2400" dirty="0"/>
                        <a:t>Y3/4</a:t>
                      </a:r>
                    </a:p>
                  </a:txBody>
                  <a:tcPr/>
                </a:tc>
                <a:tc>
                  <a:txBody>
                    <a:bodyPr/>
                    <a:lstStyle/>
                    <a:p>
                      <a:pPr algn="ctr"/>
                      <a:r>
                        <a:rPr lang="en-GB" sz="2400" dirty="0"/>
                        <a:t>Y5/6</a:t>
                      </a:r>
                    </a:p>
                  </a:txBody>
                  <a:tcPr/>
                </a:tc>
                <a:extLst>
                  <a:ext uri="{0D108BD9-81ED-4DB2-BD59-A6C34878D82A}">
                    <a16:rowId xmlns:a16="http://schemas.microsoft.com/office/drawing/2014/main" val="2547820660"/>
                  </a:ext>
                </a:extLst>
              </a:tr>
              <a:tr h="370840">
                <a:tc>
                  <a:txBody>
                    <a:bodyPr/>
                    <a:lstStyle/>
                    <a:p>
                      <a:pPr marL="285750" indent="-285750">
                        <a:buFont typeface="Arial" panose="020B0604020202020204" pitchFamily="34" charset="0"/>
                        <a:buChar char="•"/>
                      </a:pPr>
                      <a:r>
                        <a:rPr lang="en-GB" dirty="0"/>
                        <a:t>Her belly</a:t>
                      </a:r>
                    </a:p>
                  </a:txBody>
                  <a:tcPr/>
                </a:tc>
                <a:tc>
                  <a:txBody>
                    <a:bodyPr/>
                    <a:lstStyle/>
                    <a:p>
                      <a:pPr marL="285750" indent="-285750">
                        <a:buFont typeface="Arial" panose="020B0604020202020204" pitchFamily="34" charset="0"/>
                        <a:buChar char="•"/>
                      </a:pPr>
                      <a:r>
                        <a:rPr lang="en-GB" dirty="0"/>
                        <a:t>Mum’s belly</a:t>
                      </a:r>
                    </a:p>
                    <a:p>
                      <a:pPr marL="285750" indent="-285750">
                        <a:buFont typeface="Arial" panose="020B0604020202020204" pitchFamily="34" charset="0"/>
                        <a:buChar char="•"/>
                      </a:pPr>
                      <a:r>
                        <a:rPr lang="en-GB" dirty="0"/>
                        <a:t>Heaven</a:t>
                      </a:r>
                    </a:p>
                    <a:p>
                      <a:pPr marL="285750" indent="-285750">
                        <a:buFont typeface="Arial" panose="020B0604020202020204" pitchFamily="34" charset="0"/>
                        <a:buChar char="•"/>
                      </a:pPr>
                      <a:r>
                        <a:rPr lang="en-GB" dirty="0"/>
                        <a:t>Adopted</a:t>
                      </a:r>
                    </a:p>
                    <a:p>
                      <a:pPr marL="0" indent="0">
                        <a:buFont typeface="Arial" panose="020B0604020202020204" pitchFamily="34" charset="0"/>
                        <a:buNone/>
                      </a:pPr>
                      <a:endParaRPr lang="en-GB" dirty="0"/>
                    </a:p>
                  </a:txBody>
                  <a:tcPr/>
                </a:tc>
                <a:tc>
                  <a:txBody>
                    <a:bodyPr/>
                    <a:lstStyle/>
                    <a:p>
                      <a:pPr marL="285750" indent="-285750">
                        <a:buFont typeface="Arial" panose="020B0604020202020204" pitchFamily="34" charset="0"/>
                        <a:buChar char="•"/>
                      </a:pPr>
                      <a:r>
                        <a:rPr lang="en-GB" dirty="0"/>
                        <a:t>God sent it to Mary</a:t>
                      </a:r>
                    </a:p>
                    <a:p>
                      <a:pPr marL="285750" indent="-285750">
                        <a:buFont typeface="Arial" panose="020B0604020202020204" pitchFamily="34" charset="0"/>
                        <a:buChar char="•"/>
                      </a:pPr>
                      <a:r>
                        <a:rPr lang="en-GB" dirty="0"/>
                        <a:t>The woman’s tummy</a:t>
                      </a:r>
                    </a:p>
                  </a:txBody>
                  <a:tcPr/>
                </a:tc>
                <a:extLst>
                  <a:ext uri="{0D108BD9-81ED-4DB2-BD59-A6C34878D82A}">
                    <a16:rowId xmlns:a16="http://schemas.microsoft.com/office/drawing/2014/main" val="1697109968"/>
                  </a:ext>
                </a:extLst>
              </a:tr>
            </a:tbl>
          </a:graphicData>
        </a:graphic>
      </p:graphicFrame>
    </p:spTree>
    <p:extLst>
      <p:ext uri="{BB962C8B-B14F-4D97-AF65-F5344CB8AC3E}">
        <p14:creationId xmlns:p14="http://schemas.microsoft.com/office/powerpoint/2010/main" val="178363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316" y="146761"/>
            <a:ext cx="10976212" cy="1325563"/>
          </a:xfrm>
        </p:spPr>
        <p:txBody>
          <a:bodyPr>
            <a:noAutofit/>
          </a:bodyPr>
          <a:lstStyle/>
          <a:p>
            <a:pPr algn="ctr"/>
            <a:r>
              <a:rPr lang="en-GB" sz="6600" b="1" dirty="0">
                <a:solidFill>
                  <a:schemeClr val="bg1"/>
                </a:solidFill>
              </a:rPr>
              <a:t>How does the baby get out?</a:t>
            </a:r>
          </a:p>
        </p:txBody>
      </p:sp>
      <p:graphicFrame>
        <p:nvGraphicFramePr>
          <p:cNvPr id="3" name="Table 2"/>
          <p:cNvGraphicFramePr>
            <a:graphicFrameLocks noGrp="1"/>
          </p:cNvGraphicFramePr>
          <p:nvPr>
            <p:extLst>
              <p:ext uri="{D42A27DB-BD31-4B8C-83A1-F6EECF244321}">
                <p14:modId xmlns:p14="http://schemas.microsoft.com/office/powerpoint/2010/main" val="853213831"/>
              </p:ext>
            </p:extLst>
          </p:nvPr>
        </p:nvGraphicFramePr>
        <p:xfrm>
          <a:off x="954778" y="1310184"/>
          <a:ext cx="10425750" cy="4125200"/>
        </p:xfrm>
        <a:graphic>
          <a:graphicData uri="http://schemas.openxmlformats.org/drawingml/2006/table">
            <a:tbl>
              <a:tblPr firstRow="1" bandRow="1">
                <a:tableStyleId>{5C22544A-7EE6-4342-B048-85BDC9FD1C3A}</a:tableStyleId>
              </a:tblPr>
              <a:tblGrid>
                <a:gridCol w="3475250">
                  <a:extLst>
                    <a:ext uri="{9D8B030D-6E8A-4147-A177-3AD203B41FA5}">
                      <a16:colId xmlns:a16="http://schemas.microsoft.com/office/drawing/2014/main" val="807806014"/>
                    </a:ext>
                  </a:extLst>
                </a:gridCol>
                <a:gridCol w="3475250">
                  <a:extLst>
                    <a:ext uri="{9D8B030D-6E8A-4147-A177-3AD203B41FA5}">
                      <a16:colId xmlns:a16="http://schemas.microsoft.com/office/drawing/2014/main" val="3040444477"/>
                    </a:ext>
                  </a:extLst>
                </a:gridCol>
                <a:gridCol w="3475250">
                  <a:extLst>
                    <a:ext uri="{9D8B030D-6E8A-4147-A177-3AD203B41FA5}">
                      <a16:colId xmlns:a16="http://schemas.microsoft.com/office/drawing/2014/main" val="3863762283"/>
                    </a:ext>
                  </a:extLst>
                </a:gridCol>
              </a:tblGrid>
              <a:tr h="548249">
                <a:tc>
                  <a:txBody>
                    <a:bodyPr/>
                    <a:lstStyle/>
                    <a:p>
                      <a:pPr algn="ctr"/>
                      <a:r>
                        <a:rPr lang="en-GB" sz="3200" dirty="0"/>
                        <a:t>Y1/2</a:t>
                      </a:r>
                    </a:p>
                  </a:txBody>
                  <a:tcPr/>
                </a:tc>
                <a:tc>
                  <a:txBody>
                    <a:bodyPr/>
                    <a:lstStyle/>
                    <a:p>
                      <a:pPr algn="ctr"/>
                      <a:r>
                        <a:rPr lang="en-GB" sz="3200" dirty="0"/>
                        <a:t>Y3/4</a:t>
                      </a:r>
                    </a:p>
                  </a:txBody>
                  <a:tcPr/>
                </a:tc>
                <a:tc>
                  <a:txBody>
                    <a:bodyPr/>
                    <a:lstStyle/>
                    <a:p>
                      <a:pPr algn="ctr"/>
                      <a:r>
                        <a:rPr lang="en-GB" sz="3200" dirty="0"/>
                        <a:t>Y5/6</a:t>
                      </a:r>
                    </a:p>
                  </a:txBody>
                  <a:tcPr/>
                </a:tc>
                <a:extLst>
                  <a:ext uri="{0D108BD9-81ED-4DB2-BD59-A6C34878D82A}">
                    <a16:rowId xmlns:a16="http://schemas.microsoft.com/office/drawing/2014/main" val="3976292003"/>
                  </a:ext>
                </a:extLst>
              </a:tr>
              <a:tr h="3546080">
                <a:tc>
                  <a:txBody>
                    <a:bodyPr/>
                    <a:lstStyle/>
                    <a:p>
                      <a:pPr marL="0" indent="0">
                        <a:buFont typeface="Arial" panose="020B0604020202020204" pitchFamily="34" charset="0"/>
                        <a:buNone/>
                      </a:pPr>
                      <a:r>
                        <a:rPr lang="en-GB" sz="2400" dirty="0">
                          <a:solidFill>
                            <a:srgbClr val="0070C0"/>
                          </a:solidFill>
                        </a:rPr>
                        <a:t>•It goes down and comes out</a:t>
                      </a:r>
                    </a:p>
                    <a:p>
                      <a:pPr marL="0" indent="0">
                        <a:buFont typeface="Arial" panose="020B0604020202020204" pitchFamily="34" charset="0"/>
                        <a:buNone/>
                      </a:pPr>
                      <a:r>
                        <a:rPr lang="en-GB" sz="2400" dirty="0">
                          <a:solidFill>
                            <a:srgbClr val="0070C0"/>
                          </a:solidFill>
                        </a:rPr>
                        <a:t>•The doctor takes it out</a:t>
                      </a:r>
                    </a:p>
                  </a:txBody>
                  <a:tcPr/>
                </a:tc>
                <a:tc>
                  <a:txBody>
                    <a:bodyPr/>
                    <a:lstStyle/>
                    <a:p>
                      <a:r>
                        <a:rPr lang="en-GB" sz="2400" dirty="0">
                          <a:solidFill>
                            <a:srgbClr val="0070C0"/>
                          </a:solidFill>
                        </a:rPr>
                        <a:t>• The doctor cuts   </a:t>
                      </a:r>
                    </a:p>
                    <a:p>
                      <a:r>
                        <a:rPr lang="en-GB" sz="2400" dirty="0">
                          <a:solidFill>
                            <a:srgbClr val="0070C0"/>
                          </a:solidFill>
                        </a:rPr>
                        <a:t> the belly and sews it back up </a:t>
                      </a:r>
                    </a:p>
                    <a:p>
                      <a:r>
                        <a:rPr lang="en-GB" sz="2400" dirty="0">
                          <a:solidFill>
                            <a:srgbClr val="0070C0"/>
                          </a:solidFill>
                        </a:rPr>
                        <a:t>• It gets pushed out the bottom of the lady’s bum</a:t>
                      </a:r>
                    </a:p>
                    <a:p>
                      <a:r>
                        <a:rPr lang="en-GB" sz="2400" dirty="0">
                          <a:solidFill>
                            <a:srgbClr val="0070C0"/>
                          </a:solidFill>
                        </a:rPr>
                        <a:t>• From her privates</a:t>
                      </a:r>
                    </a:p>
                    <a:p>
                      <a:r>
                        <a:rPr lang="en-GB" sz="2400" dirty="0">
                          <a:solidFill>
                            <a:srgbClr val="0070C0"/>
                          </a:solidFill>
                        </a:rPr>
                        <a:t>• They make the belly numb and then chop it open</a:t>
                      </a:r>
                    </a:p>
                  </a:txBody>
                  <a:tcPr/>
                </a:tc>
                <a:tc>
                  <a:txBody>
                    <a:bodyPr/>
                    <a:lstStyle/>
                    <a:p>
                      <a:r>
                        <a:rPr lang="en-GB" sz="2400" dirty="0">
                          <a:solidFill>
                            <a:srgbClr val="0070C0"/>
                          </a:solidFill>
                        </a:rPr>
                        <a:t>• She had surgery, she had her tummy cut open ‘lower half’</a:t>
                      </a:r>
                    </a:p>
                    <a:p>
                      <a:r>
                        <a:rPr lang="en-GB" sz="2400" dirty="0">
                          <a:solidFill>
                            <a:srgbClr val="0070C0"/>
                          </a:solidFill>
                        </a:rPr>
                        <a:t>•</a:t>
                      </a:r>
                      <a:r>
                        <a:rPr lang="en-GB" sz="2400" baseline="0" dirty="0">
                          <a:solidFill>
                            <a:srgbClr val="0070C0"/>
                          </a:solidFill>
                        </a:rPr>
                        <a:t> </a:t>
                      </a:r>
                      <a:r>
                        <a:rPr lang="en-GB" sz="2400" dirty="0">
                          <a:solidFill>
                            <a:srgbClr val="0070C0"/>
                          </a:solidFill>
                        </a:rPr>
                        <a:t>She could have a bath</a:t>
                      </a:r>
                    </a:p>
                    <a:p>
                      <a:endParaRPr lang="en-GB" sz="2400" dirty="0"/>
                    </a:p>
                  </a:txBody>
                  <a:tcPr/>
                </a:tc>
                <a:extLst>
                  <a:ext uri="{0D108BD9-81ED-4DB2-BD59-A6C34878D82A}">
                    <a16:rowId xmlns:a16="http://schemas.microsoft.com/office/drawing/2014/main" val="406877130"/>
                  </a:ext>
                </a:extLst>
              </a:tr>
            </a:tbl>
          </a:graphicData>
        </a:graphic>
      </p:graphicFrame>
      <p:sp>
        <p:nvSpPr>
          <p:cNvPr id="4" name="TextBox 3"/>
          <p:cNvSpPr txBox="1"/>
          <p:nvPr/>
        </p:nvSpPr>
        <p:spPr>
          <a:xfrm>
            <a:off x="404316" y="5521589"/>
            <a:ext cx="11373702" cy="1077218"/>
          </a:xfrm>
          <a:prstGeom prst="rect">
            <a:avLst/>
          </a:prstGeom>
          <a:noFill/>
        </p:spPr>
        <p:txBody>
          <a:bodyPr wrap="square" rtlCol="0">
            <a:spAutoFit/>
          </a:bodyPr>
          <a:lstStyle/>
          <a:p>
            <a:r>
              <a:rPr lang="en-GB" sz="3200" b="1" dirty="0">
                <a:solidFill>
                  <a:schemeClr val="bg1"/>
                </a:solidFill>
              </a:rPr>
              <a:t>Other observations: Lots of giggling and embarrassment from the KS2 children.</a:t>
            </a:r>
          </a:p>
        </p:txBody>
      </p:sp>
    </p:spTree>
    <p:extLst>
      <p:ext uri="{BB962C8B-B14F-4D97-AF65-F5344CB8AC3E}">
        <p14:creationId xmlns:p14="http://schemas.microsoft.com/office/powerpoint/2010/main" val="4016673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88" y="365125"/>
            <a:ext cx="10976212" cy="1325563"/>
          </a:xfrm>
        </p:spPr>
        <p:txBody>
          <a:bodyPr>
            <a:noAutofit/>
          </a:bodyPr>
          <a:lstStyle/>
          <a:p>
            <a:pPr algn="ctr"/>
            <a:r>
              <a:rPr lang="en-GB" sz="6600" b="1" dirty="0">
                <a:solidFill>
                  <a:schemeClr val="bg1"/>
                </a:solidFill>
              </a:rPr>
              <a:t>Recommendations for changes:</a:t>
            </a:r>
          </a:p>
        </p:txBody>
      </p:sp>
      <p:sp>
        <p:nvSpPr>
          <p:cNvPr id="3" name="Rectangle 2"/>
          <p:cNvSpPr/>
          <p:nvPr/>
        </p:nvSpPr>
        <p:spPr>
          <a:xfrm>
            <a:off x="377588" y="1966500"/>
            <a:ext cx="11618794" cy="4401205"/>
          </a:xfrm>
          <a:prstGeom prst="rect">
            <a:avLst/>
          </a:prstGeom>
        </p:spPr>
        <p:txBody>
          <a:bodyPr wrap="square">
            <a:spAutoFit/>
          </a:bodyPr>
          <a:lstStyle/>
          <a:p>
            <a:r>
              <a:rPr lang="en-GB" sz="2800" dirty="0">
                <a:solidFill>
                  <a:schemeClr val="bg1"/>
                </a:solidFill>
              </a:rPr>
              <a:t>• Introduce children to the correct scientific terms to describe body parts in Key Stage 1</a:t>
            </a:r>
          </a:p>
          <a:p>
            <a:r>
              <a:rPr lang="en-GB" sz="2800" dirty="0">
                <a:solidFill>
                  <a:schemeClr val="bg1"/>
                </a:solidFill>
              </a:rPr>
              <a:t>• Challenge the use of ‘gay’ as an insult and include work around the makeup of different families</a:t>
            </a:r>
          </a:p>
          <a:p>
            <a:r>
              <a:rPr lang="en-GB" sz="2800" dirty="0">
                <a:solidFill>
                  <a:schemeClr val="bg1"/>
                </a:solidFill>
              </a:rPr>
              <a:t>• Explore/ challenge gender roles/ stereotypes</a:t>
            </a:r>
          </a:p>
          <a:p>
            <a:r>
              <a:rPr lang="en-GB" sz="2800" dirty="0">
                <a:solidFill>
                  <a:schemeClr val="bg1"/>
                </a:solidFill>
              </a:rPr>
              <a:t>• Begin to explore puberty changes by the age of 8/9 </a:t>
            </a:r>
          </a:p>
          <a:p>
            <a:r>
              <a:rPr lang="en-GB" sz="2800" dirty="0">
                <a:solidFill>
                  <a:schemeClr val="bg1"/>
                </a:solidFill>
              </a:rPr>
              <a:t>• Deliver RSE in a progressive way across the school</a:t>
            </a:r>
          </a:p>
          <a:p>
            <a:r>
              <a:rPr lang="en-GB" sz="2800" dirty="0">
                <a:solidFill>
                  <a:schemeClr val="bg1"/>
                </a:solidFill>
              </a:rPr>
              <a:t>• Ensure that children in Year 5 and 6 receive RSE input around puberty so that they are prepared as soon as possible for the onset of puberty</a:t>
            </a:r>
          </a:p>
          <a:p>
            <a:r>
              <a:rPr lang="en-GB" sz="2800" dirty="0">
                <a:solidFill>
                  <a:schemeClr val="bg1"/>
                </a:solidFill>
              </a:rPr>
              <a:t>• For some sessions on Sex Education consider single gender sessions</a:t>
            </a:r>
          </a:p>
        </p:txBody>
      </p:sp>
    </p:spTree>
    <p:extLst>
      <p:ext uri="{BB962C8B-B14F-4D97-AF65-F5344CB8AC3E}">
        <p14:creationId xmlns:p14="http://schemas.microsoft.com/office/powerpoint/2010/main" val="2488076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88" y="-126195"/>
            <a:ext cx="10976212" cy="1325563"/>
          </a:xfrm>
        </p:spPr>
        <p:txBody>
          <a:bodyPr>
            <a:noAutofit/>
          </a:bodyPr>
          <a:lstStyle/>
          <a:p>
            <a:pPr algn="ctr"/>
            <a:r>
              <a:rPr lang="en-GB" sz="6600" b="1" dirty="0">
                <a:solidFill>
                  <a:schemeClr val="bg1"/>
                </a:solidFill>
              </a:rPr>
              <a:t>Summary:</a:t>
            </a:r>
          </a:p>
        </p:txBody>
      </p:sp>
      <p:sp>
        <p:nvSpPr>
          <p:cNvPr id="3" name="Rectangle 2"/>
          <p:cNvSpPr/>
          <p:nvPr/>
        </p:nvSpPr>
        <p:spPr>
          <a:xfrm>
            <a:off x="163773" y="1049573"/>
            <a:ext cx="11737074" cy="5632311"/>
          </a:xfrm>
          <a:prstGeom prst="rect">
            <a:avLst/>
          </a:prstGeom>
        </p:spPr>
        <p:txBody>
          <a:bodyPr wrap="square">
            <a:spAutoFit/>
          </a:bodyPr>
          <a:lstStyle/>
          <a:p>
            <a:r>
              <a:rPr lang="en-GB" sz="2400" dirty="0">
                <a:solidFill>
                  <a:schemeClr val="bg1"/>
                </a:solidFill>
              </a:rPr>
              <a:t>• Parents have the right to withdraw children from Sex Education lessons at Primary School that go </a:t>
            </a:r>
            <a:r>
              <a:rPr lang="en-GB" sz="2400" b="1" dirty="0">
                <a:solidFill>
                  <a:schemeClr val="bg1"/>
                </a:solidFill>
              </a:rPr>
              <a:t>beyond</a:t>
            </a:r>
            <a:r>
              <a:rPr lang="en-GB" sz="2400" dirty="0">
                <a:solidFill>
                  <a:schemeClr val="bg1"/>
                </a:solidFill>
              </a:rPr>
              <a:t> the content in the Science National Curriculum.</a:t>
            </a:r>
          </a:p>
          <a:p>
            <a:r>
              <a:rPr lang="en-GB" sz="2400" dirty="0">
                <a:solidFill>
                  <a:schemeClr val="bg1"/>
                </a:solidFill>
              </a:rPr>
              <a:t>• Topics covered related and linked to the Science Curriculum are statutory and not optional to teach. This is as follows:</a:t>
            </a:r>
          </a:p>
          <a:p>
            <a:r>
              <a:rPr lang="en-GB" sz="2400" dirty="0">
                <a:solidFill>
                  <a:schemeClr val="bg1"/>
                </a:solidFill>
              </a:rPr>
              <a:t>• In Key Stage 1, children learn that animals, including humans, have offspring that grow into adults. They should be introduced to the concepts of reproduction and growth but not how reproduction occurs.</a:t>
            </a:r>
          </a:p>
          <a:p>
            <a:r>
              <a:rPr lang="en-GB" sz="2400" dirty="0">
                <a:solidFill>
                  <a:schemeClr val="bg1"/>
                </a:solidFill>
              </a:rPr>
              <a:t>• In Upper Key Stage 2 (Year 5/6), children are taught about the life cycles of humans and animals, including reproduction. They also learn about the change that happen in humans from birth to old age. This includes learning about what happens in puberty.</a:t>
            </a:r>
          </a:p>
          <a:p>
            <a:r>
              <a:rPr lang="en-GB" sz="2400" dirty="0">
                <a:solidFill>
                  <a:schemeClr val="bg1"/>
                </a:solidFill>
              </a:rPr>
              <a:t>• School’s have the right and obligation to teach RSE topic to prepare children for life when they leave school.</a:t>
            </a:r>
          </a:p>
          <a:p>
            <a:r>
              <a:rPr lang="en-GB" sz="2400" dirty="0">
                <a:solidFill>
                  <a:schemeClr val="bg1"/>
                </a:solidFill>
              </a:rPr>
              <a:t>• The curriculum on Relationships and Sex Education should complement, and be supported by, the school’s wider policies on Behaviour, Bullying and Safeguarding (PSHE, E-Safety, Relationships etc…).</a:t>
            </a:r>
          </a:p>
        </p:txBody>
      </p:sp>
    </p:spTree>
    <p:extLst>
      <p:ext uri="{BB962C8B-B14F-4D97-AF65-F5344CB8AC3E}">
        <p14:creationId xmlns:p14="http://schemas.microsoft.com/office/powerpoint/2010/main" val="386365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88" y="365125"/>
            <a:ext cx="10976212" cy="1325563"/>
          </a:xfrm>
        </p:spPr>
        <p:txBody>
          <a:bodyPr>
            <a:noAutofit/>
          </a:bodyPr>
          <a:lstStyle/>
          <a:p>
            <a:pPr algn="ctr"/>
            <a:r>
              <a:rPr lang="en-GB" sz="6600" b="1" dirty="0">
                <a:solidFill>
                  <a:schemeClr val="bg1"/>
                </a:solidFill>
              </a:rPr>
              <a:t>Next Steps</a:t>
            </a:r>
          </a:p>
        </p:txBody>
      </p:sp>
      <p:sp>
        <p:nvSpPr>
          <p:cNvPr id="3" name="Rectangle 2"/>
          <p:cNvSpPr/>
          <p:nvPr/>
        </p:nvSpPr>
        <p:spPr>
          <a:xfrm>
            <a:off x="377588" y="1690688"/>
            <a:ext cx="11354938" cy="3539430"/>
          </a:xfrm>
          <a:prstGeom prst="rect">
            <a:avLst/>
          </a:prstGeom>
        </p:spPr>
        <p:txBody>
          <a:bodyPr wrap="square">
            <a:spAutoFit/>
          </a:bodyPr>
          <a:lstStyle/>
          <a:p>
            <a:r>
              <a:rPr lang="en-GB" sz="2800" b="1" dirty="0">
                <a:solidFill>
                  <a:schemeClr val="bg1"/>
                </a:solidFill>
              </a:rPr>
              <a:t>• Please look at the materials on the school website:</a:t>
            </a:r>
          </a:p>
          <a:p>
            <a:r>
              <a:rPr lang="en-GB" sz="2800" b="1" dirty="0">
                <a:solidFill>
                  <a:schemeClr val="bg1"/>
                </a:solidFill>
              </a:rPr>
              <a:t>• Please respond to the survey:</a:t>
            </a:r>
          </a:p>
          <a:p>
            <a:endParaRPr lang="en-GB" sz="2800" b="1" dirty="0">
              <a:solidFill>
                <a:schemeClr val="bg1"/>
              </a:solidFill>
            </a:endParaRPr>
          </a:p>
          <a:p>
            <a:r>
              <a:rPr lang="en-GB" sz="2800" b="1" dirty="0">
                <a:solidFill>
                  <a:schemeClr val="bg1"/>
                </a:solidFill>
              </a:rPr>
              <a:t>We are particularly interested in your views about when to tackle different concepts and any areas you might like further support with at home.</a:t>
            </a:r>
          </a:p>
          <a:p>
            <a:r>
              <a:rPr lang="en-GB" sz="2800" b="1" dirty="0">
                <a:solidFill>
                  <a:schemeClr val="bg1"/>
                </a:solidFill>
              </a:rPr>
              <a:t>I am aware that there will be differences of opinion, but we will take your views into account when we finalise our policy and curriculum plan.</a:t>
            </a:r>
          </a:p>
          <a:p>
            <a:r>
              <a:rPr lang="en-GB" sz="2800" b="1" dirty="0">
                <a:solidFill>
                  <a:schemeClr val="bg1"/>
                </a:solidFill>
              </a:rPr>
              <a:t>We will share this with you in the summer term.</a:t>
            </a:r>
          </a:p>
        </p:txBody>
      </p:sp>
    </p:spTree>
    <p:extLst>
      <p:ext uri="{BB962C8B-B14F-4D97-AF65-F5344CB8AC3E}">
        <p14:creationId xmlns:p14="http://schemas.microsoft.com/office/powerpoint/2010/main" val="2142252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866" y="846085"/>
            <a:ext cx="10713492" cy="5060360"/>
          </a:xfrm>
          <a:prstGeom prst="rect">
            <a:avLst/>
          </a:prstGeom>
        </p:spPr>
        <p:txBody>
          <a:bodyPr wrap="square">
            <a:spAutoFit/>
          </a:bodyPr>
          <a:lstStyle/>
          <a:p>
            <a:pPr marL="457200" marR="824865" indent="-457200">
              <a:lnSpc>
                <a:spcPct val="104000"/>
              </a:lnSpc>
              <a:spcAft>
                <a:spcPts val="0"/>
              </a:spcAft>
              <a:buFont typeface="Wingdings 3" panose="05040102010807070707" pitchFamily="18" charset="2"/>
              <a:buChar char=""/>
            </a:pP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20</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35" dirty="0">
                <a:solidFill>
                  <a:schemeClr val="bg1"/>
                </a:solidFill>
                <a:latin typeface="Arial" panose="020B0604020202020204" pitchFamily="34" charset="0"/>
                <a:ea typeface="Arial" panose="020B0604020202020204" pitchFamily="34" charset="0"/>
                <a:cs typeface="Times New Roman" panose="02020603050405020304" pitchFamily="18" charset="0"/>
              </a:rPr>
              <a:t>yea</a:t>
            </a:r>
            <a:r>
              <a:rPr lang="en-GB" sz="2800" b="1" spc="-155" dirty="0">
                <a:solidFill>
                  <a:schemeClr val="bg1"/>
                </a:solidFill>
                <a:latin typeface="Arial" panose="020B0604020202020204" pitchFamily="34" charset="0"/>
                <a:ea typeface="Arial" panose="020B0604020202020204" pitchFamily="34" charset="0"/>
                <a:cs typeface="Times New Roman" panose="02020603050405020304" pitchFamily="18" charset="0"/>
              </a:rPr>
              <a:t>r</a:t>
            </a:r>
            <a:r>
              <a:rPr lang="en-GB" sz="2800" b="1" spc="-135" dirty="0">
                <a:solidFill>
                  <a:schemeClr val="bg1"/>
                </a:solidFill>
                <a:latin typeface="Arial" panose="020B0604020202020204" pitchFamily="34" charset="0"/>
                <a:ea typeface="Arial" panose="020B0604020202020204" pitchFamily="34" charset="0"/>
                <a:cs typeface="Times New Roman" panose="02020603050405020304" pitchFamily="18" charset="0"/>
              </a:rPr>
              <a:t>s</a:t>
            </a:r>
            <a:r>
              <a:rPr lang="en-GB" sz="2800" b="1" spc="13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35" dirty="0">
                <a:solidFill>
                  <a:schemeClr val="bg1"/>
                </a:solidFill>
                <a:latin typeface="Arial" panose="020B0604020202020204" pitchFamily="34" charset="0"/>
                <a:ea typeface="Arial" panose="020B0604020202020204" pitchFamily="34" charset="0"/>
                <a:cs typeface="Times New Roman" panose="02020603050405020304" pitchFamily="18" charset="0"/>
              </a:rPr>
              <a:t>s</a:t>
            </a:r>
            <a:r>
              <a:rPr lang="en-GB" sz="2800" b="1" spc="-145" dirty="0">
                <a:solidFill>
                  <a:schemeClr val="bg1"/>
                </a:solidFill>
                <a:latin typeface="Arial" panose="020B0604020202020204" pitchFamily="34" charset="0"/>
                <a:ea typeface="Arial" panose="020B0604020202020204" pitchFamily="34" charset="0"/>
                <a:cs typeface="Times New Roman" panose="02020603050405020304" pitchFamily="18" charset="0"/>
              </a:rPr>
              <a:t>i</a:t>
            </a:r>
            <a:r>
              <a:rPr lang="en-GB" sz="2800" b="1" spc="-135" dirty="0">
                <a:solidFill>
                  <a:schemeClr val="bg1"/>
                </a:solidFill>
                <a:latin typeface="Arial" panose="020B0604020202020204" pitchFamily="34" charset="0"/>
                <a:ea typeface="Arial" panose="020B0604020202020204" pitchFamily="34" charset="0"/>
                <a:cs typeface="Times New Roman" panose="02020603050405020304" pitchFamily="18" charset="0"/>
              </a:rPr>
              <a:t>nce</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10" dirty="0">
                <a:solidFill>
                  <a:schemeClr val="bg1"/>
                </a:solidFill>
                <a:latin typeface="Arial" panose="020B0604020202020204" pitchFamily="34" charset="0"/>
                <a:ea typeface="Arial" panose="020B0604020202020204" pitchFamily="34" charset="0"/>
                <a:cs typeface="Times New Roman" panose="02020603050405020304" pitchFamily="18" charset="0"/>
              </a:rPr>
              <a:t>the</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90" dirty="0">
                <a:solidFill>
                  <a:schemeClr val="bg1"/>
                </a:solidFill>
                <a:latin typeface="Arial" panose="020B0604020202020204" pitchFamily="34" charset="0"/>
                <a:ea typeface="Arial" panose="020B0604020202020204" pitchFamily="34" charset="0"/>
                <a:cs typeface="Times New Roman" panose="02020603050405020304" pitchFamily="18" charset="0"/>
              </a:rPr>
              <a:t>last</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75" dirty="0">
                <a:solidFill>
                  <a:schemeClr val="bg1"/>
                </a:solidFill>
                <a:latin typeface="Arial" panose="020B0604020202020204" pitchFamily="34" charset="0"/>
                <a:ea typeface="Arial" panose="020B0604020202020204" pitchFamily="34" charset="0"/>
                <a:cs typeface="Times New Roman" panose="02020603050405020304" pitchFamily="18" charset="0"/>
              </a:rPr>
              <a:t>r</a:t>
            </a:r>
            <a:r>
              <a:rPr lang="en-GB" sz="2800" b="1" spc="-110" dirty="0">
                <a:solidFill>
                  <a:schemeClr val="bg1"/>
                </a:solidFill>
                <a:latin typeface="Arial" panose="020B0604020202020204" pitchFamily="34" charset="0"/>
                <a:ea typeface="Arial" panose="020B0604020202020204" pitchFamily="34" charset="0"/>
                <a:cs typeface="Times New Roman" panose="02020603050405020304" pitchFamily="18" charset="0"/>
              </a:rPr>
              <a:t>ev</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i</a:t>
            </a:r>
            <a:r>
              <a:rPr lang="en-GB" sz="2800" b="1" spc="-110" dirty="0">
                <a:solidFill>
                  <a:schemeClr val="bg1"/>
                </a:solidFill>
                <a:latin typeface="Arial" panose="020B0604020202020204" pitchFamily="34" charset="0"/>
                <a:ea typeface="Arial" panose="020B0604020202020204" pitchFamily="34" charset="0"/>
                <a:cs typeface="Times New Roman" panose="02020603050405020304" pitchFamily="18" charset="0"/>
              </a:rPr>
              <a:t>ew</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0" dirty="0">
                <a:solidFill>
                  <a:schemeClr val="bg1"/>
                </a:solidFill>
                <a:latin typeface="Arial" panose="020B0604020202020204" pitchFamily="34" charset="0"/>
                <a:ea typeface="Arial" panose="020B0604020202020204" pitchFamily="34" charset="0"/>
                <a:cs typeface="Times New Roman" panose="02020603050405020304" pitchFamily="18" charset="0"/>
              </a:rPr>
              <a:t>o</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f</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10" dirty="0">
                <a:solidFill>
                  <a:schemeClr val="bg1"/>
                </a:solidFill>
                <a:latin typeface="Arial" panose="020B0604020202020204" pitchFamily="34" charset="0"/>
                <a:ea typeface="Arial" panose="020B0604020202020204" pitchFamily="34" charset="0"/>
                <a:cs typeface="Times New Roman" panose="02020603050405020304" pitchFamily="18" charset="0"/>
              </a:rPr>
              <a:t>t</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h</a:t>
            </a:r>
            <a:r>
              <a:rPr lang="en-GB" sz="2800" b="1" spc="-110" dirty="0">
                <a:solidFill>
                  <a:schemeClr val="bg1"/>
                </a:solidFill>
                <a:latin typeface="Arial" panose="020B0604020202020204" pitchFamily="34" charset="0"/>
                <a:ea typeface="Arial" panose="020B0604020202020204" pitchFamily="34" charset="0"/>
                <a:cs typeface="Times New Roman" panose="02020603050405020304" pitchFamily="18" charset="0"/>
              </a:rPr>
              <a:t>e</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20" dirty="0">
                <a:solidFill>
                  <a:schemeClr val="bg1"/>
                </a:solidFill>
                <a:latin typeface="Arial" panose="020B0604020202020204" pitchFamily="34" charset="0"/>
                <a:ea typeface="Arial" panose="020B0604020202020204" pitchFamily="34" charset="0"/>
                <a:cs typeface="Times New Roman" panose="02020603050405020304" pitchFamily="18" charset="0"/>
              </a:rPr>
              <a:t>curricul</a:t>
            </a:r>
            <a:r>
              <a:rPr lang="en-GB" sz="2800" b="1" spc="-15" dirty="0">
                <a:solidFill>
                  <a:schemeClr val="bg1"/>
                </a:solidFill>
                <a:latin typeface="Arial" panose="020B0604020202020204" pitchFamily="34" charset="0"/>
                <a:ea typeface="Arial" panose="020B0604020202020204" pitchFamily="34" charset="0"/>
                <a:cs typeface="Times New Roman" panose="02020603050405020304" pitchFamily="18" charset="0"/>
              </a:rPr>
              <a:t>u</a:t>
            </a:r>
            <a:r>
              <a:rPr lang="en-GB" sz="2800" b="1" spc="5" dirty="0">
                <a:solidFill>
                  <a:schemeClr val="bg1"/>
                </a:solidFill>
                <a:latin typeface="Arial" panose="020B0604020202020204" pitchFamily="34" charset="0"/>
                <a:ea typeface="Arial" panose="020B0604020202020204" pitchFamily="34" charset="0"/>
                <a:cs typeface="Times New Roman" panose="02020603050405020304" pitchFamily="18" charset="0"/>
              </a:rPr>
              <a:t>m</a:t>
            </a:r>
            <a:r>
              <a:rPr lang="en-GB" sz="2800" b="1" spc="-20" dirty="0">
                <a:solidFill>
                  <a:schemeClr val="bg1"/>
                </a:solidFill>
                <a:latin typeface="Arial" panose="020B0604020202020204" pitchFamily="34" charset="0"/>
                <a:ea typeface="Arial" panose="020B0604020202020204" pitchFamily="34" charset="0"/>
                <a:cs typeface="Times New Roman" panose="02020603050405020304" pitchFamily="18" charset="0"/>
              </a:rPr>
              <a:t>-</a:t>
            </a:r>
            <a:r>
              <a:rPr lang="en-GB" sz="2800" b="1" spc="10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10" dirty="0">
                <a:solidFill>
                  <a:schemeClr val="bg1"/>
                </a:solidFill>
                <a:latin typeface="Arial" panose="020B0604020202020204" pitchFamily="34" charset="0"/>
                <a:ea typeface="Arial" panose="020B0604020202020204" pitchFamily="34" charset="0"/>
                <a:cs typeface="Times New Roman" panose="02020603050405020304" pitchFamily="18" charset="0"/>
              </a:rPr>
              <a:t>the</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p>
          <a:p>
            <a:pPr marR="824865">
              <a:lnSpc>
                <a:spcPct val="104000"/>
              </a:lnSpc>
              <a:spcAft>
                <a:spcPts val="0"/>
              </a:spcAft>
            </a:pP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world</a:t>
            </a:r>
            <a:r>
              <a:rPr lang="en-GB" sz="2800" b="1" spc="13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(and</a:t>
            </a:r>
            <a:r>
              <a:rPr lang="en-GB" sz="2800" b="1" spc="13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h</a:t>
            </a:r>
            <a:r>
              <a:rPr lang="en-GB" sz="2800" b="1" spc="-5" dirty="0">
                <a:solidFill>
                  <a:schemeClr val="bg1"/>
                </a:solidFill>
                <a:latin typeface="Arial" panose="020B0604020202020204" pitchFamily="34" charset="0"/>
                <a:ea typeface="Arial" panose="020B0604020202020204" pitchFamily="34" charset="0"/>
                <a:cs typeface="Times New Roman" panose="02020603050405020304" pitchFamily="18" charset="0"/>
              </a:rPr>
              <a:t>o</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w</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80" dirty="0">
                <a:solidFill>
                  <a:schemeClr val="bg1"/>
                </a:solidFill>
                <a:latin typeface="Arial" panose="020B0604020202020204" pitchFamily="34" charset="0"/>
                <a:ea typeface="Arial" panose="020B0604020202020204" pitchFamily="34" charset="0"/>
                <a:cs typeface="Times New Roman" panose="02020603050405020304" pitchFamily="18" charset="0"/>
              </a:rPr>
              <a:t>w</a:t>
            </a:r>
            <a:r>
              <a:rPr lang="en-GB" sz="2800" b="1" spc="-165" dirty="0">
                <a:solidFill>
                  <a:schemeClr val="bg1"/>
                </a:solidFill>
                <a:latin typeface="Arial" panose="020B0604020202020204" pitchFamily="34" charset="0"/>
                <a:ea typeface="Arial" panose="020B0604020202020204" pitchFamily="34" charset="0"/>
                <a:cs typeface="Times New Roman" panose="02020603050405020304" pitchFamily="18" charset="0"/>
              </a:rPr>
              <a:t>e</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40" dirty="0">
                <a:solidFill>
                  <a:schemeClr val="bg1"/>
                </a:solidFill>
                <a:latin typeface="Arial" panose="020B0604020202020204" pitchFamily="34" charset="0"/>
                <a:ea typeface="Arial" panose="020B0604020202020204" pitchFamily="34" charset="0"/>
                <a:cs typeface="Times New Roman" panose="02020603050405020304" pitchFamily="18" charset="0"/>
              </a:rPr>
              <a:t>inte</a:t>
            </a:r>
            <a:r>
              <a:rPr lang="en-GB" sz="2800" b="1" spc="-110" dirty="0">
                <a:solidFill>
                  <a:schemeClr val="bg1"/>
                </a:solidFill>
                <a:latin typeface="Arial" panose="020B0604020202020204" pitchFamily="34" charset="0"/>
                <a:ea typeface="Arial" panose="020B0604020202020204" pitchFamily="34" charset="0"/>
                <a:cs typeface="Times New Roman" panose="02020603050405020304" pitchFamily="18" charset="0"/>
              </a:rPr>
              <a:t>r</a:t>
            </a:r>
            <a:r>
              <a:rPr lang="en-GB" sz="2800" b="1" spc="-40" dirty="0">
                <a:solidFill>
                  <a:schemeClr val="bg1"/>
                </a:solidFill>
                <a:latin typeface="Arial" panose="020B0604020202020204" pitchFamily="34" charset="0"/>
                <a:ea typeface="Arial" panose="020B0604020202020204" pitchFamily="34" charset="0"/>
                <a:cs typeface="Times New Roman" panose="02020603050405020304" pitchFamily="18" charset="0"/>
              </a:rPr>
              <a:t>act</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with</a:t>
            </a:r>
            <a:r>
              <a:rPr lang="en-GB" sz="2800" b="1" spc="13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85" dirty="0">
                <a:solidFill>
                  <a:schemeClr val="bg1"/>
                </a:solidFill>
                <a:latin typeface="Arial" panose="020B0604020202020204" pitchFamily="34" charset="0"/>
                <a:ea typeface="Arial" panose="020B0604020202020204" pitchFamily="34" charset="0"/>
                <a:cs typeface="Times New Roman" panose="02020603050405020304" pitchFamily="18" charset="0"/>
              </a:rPr>
              <a:t>each</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55" dirty="0">
                <a:solidFill>
                  <a:schemeClr val="bg1"/>
                </a:solidFill>
                <a:latin typeface="Arial" panose="020B0604020202020204" pitchFamily="34" charset="0"/>
                <a:ea typeface="Arial" panose="020B0604020202020204" pitchFamily="34" charset="0"/>
                <a:cs typeface="Times New Roman" panose="02020603050405020304" pitchFamily="18" charset="0"/>
              </a:rPr>
              <a:t>o</a:t>
            </a:r>
            <a:r>
              <a:rPr lang="en-GB" sz="2800" b="1" spc="-50" dirty="0">
                <a:solidFill>
                  <a:schemeClr val="bg1"/>
                </a:solidFill>
                <a:latin typeface="Arial" panose="020B0604020202020204" pitchFamily="34" charset="0"/>
                <a:ea typeface="Arial" panose="020B0604020202020204" pitchFamily="34" charset="0"/>
                <a:cs typeface="Times New Roman" panose="02020603050405020304" pitchFamily="18" charset="0"/>
              </a:rPr>
              <a:t>t</a:t>
            </a:r>
            <a:r>
              <a:rPr lang="en-GB" sz="2800" b="1" spc="-55" dirty="0">
                <a:solidFill>
                  <a:schemeClr val="bg1"/>
                </a:solidFill>
                <a:latin typeface="Arial" panose="020B0604020202020204" pitchFamily="34" charset="0"/>
                <a:ea typeface="Arial" panose="020B0604020202020204" pitchFamily="34" charset="0"/>
                <a:cs typeface="Times New Roman" panose="02020603050405020304" pitchFamily="18" charset="0"/>
              </a:rPr>
              <a:t>her)</a:t>
            </a:r>
            <a:r>
              <a:rPr lang="en-GB" sz="2800" b="1" spc="10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has</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45" dirty="0">
                <a:solidFill>
                  <a:schemeClr val="bg1"/>
                </a:solidFill>
                <a:latin typeface="Arial" panose="020B0604020202020204" pitchFamily="34" charset="0"/>
                <a:ea typeface="Arial" panose="020B0604020202020204" pitchFamily="34" charset="0"/>
                <a:cs typeface="Times New Roman" panose="02020603050405020304" pitchFamily="18" charset="0"/>
              </a:rPr>
              <a:t>changed</a:t>
            </a:r>
            <a:endParaRPr lang="en-GB"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2800" b="1" spc="450" dirty="0">
                <a:solidFill>
                  <a:schemeClr val="bg1"/>
                </a:solidFill>
                <a:effectLst/>
                <a:latin typeface="Wingdings 3" panose="05040102010807070707" pitchFamily="18" charset="2"/>
                <a:ea typeface="Wingdings 3" panose="05040102010807070707" pitchFamily="18" charset="2"/>
                <a:cs typeface="Wingdings 3" panose="05040102010807070707" pitchFamily="18" charset="2"/>
              </a:rPr>
              <a:t> </a:t>
            </a:r>
            <a:r>
              <a:rPr lang="en-GB" sz="2800" b="1" spc="-110" dirty="0">
                <a:solidFill>
                  <a:schemeClr val="bg1"/>
                </a:solidFill>
                <a:latin typeface="Arial" panose="020B0604020202020204" pitchFamily="34" charset="0"/>
                <a:ea typeface="Arial" panose="020B0604020202020204" pitchFamily="34" charset="0"/>
                <a:cs typeface="Times New Roman" panose="02020603050405020304" pitchFamily="18" charset="0"/>
              </a:rPr>
              <a:t>Ne</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w</a:t>
            </a:r>
            <a:r>
              <a:rPr lang="en-GB" sz="2800" b="1" spc="-110" dirty="0">
                <a:solidFill>
                  <a:schemeClr val="bg1"/>
                </a:solidFill>
                <a:latin typeface="Arial" panose="020B0604020202020204" pitchFamily="34" charset="0"/>
                <a:ea typeface="Arial" panose="020B0604020202020204" pitchFamily="34" charset="0"/>
                <a:cs typeface="Times New Roman" panose="02020603050405020304" pitchFamily="18" charset="0"/>
              </a:rPr>
              <a:t>-</a:t>
            </a:r>
            <a:r>
              <a:rPr lang="en-GB" sz="2800" b="1" spc="14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Relatio</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n</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s</a:t>
            </a:r>
            <a:r>
              <a:rPr lang="en-GB" sz="2800" b="1" spc="-130" dirty="0">
                <a:solidFill>
                  <a:schemeClr val="bg1"/>
                </a:solidFill>
                <a:latin typeface="Arial" panose="020B0604020202020204" pitchFamily="34" charset="0"/>
                <a:ea typeface="Arial" panose="020B0604020202020204" pitchFamily="34" charset="0"/>
                <a:cs typeface="Times New Roman" panose="02020603050405020304" pitchFamily="18" charset="0"/>
              </a:rPr>
              <a:t>h</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ips</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60" dirty="0">
                <a:solidFill>
                  <a:schemeClr val="bg1"/>
                </a:solidFill>
                <a:latin typeface="Arial" panose="020B0604020202020204" pitchFamily="34" charset="0"/>
                <a:ea typeface="Arial" panose="020B0604020202020204" pitchFamily="34" charset="0"/>
                <a:cs typeface="Times New Roman" panose="02020603050405020304" pitchFamily="18" charset="0"/>
              </a:rPr>
              <a:t>Education</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in</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P</a:t>
            </a:r>
            <a:r>
              <a:rPr lang="en-GB" sz="2800" b="1" spc="-60" dirty="0">
                <a:solidFill>
                  <a:schemeClr val="bg1"/>
                </a:solidFill>
                <a:latin typeface="Arial" panose="020B0604020202020204" pitchFamily="34" charset="0"/>
                <a:ea typeface="Arial" panose="020B0604020202020204" pitchFamily="34" charset="0"/>
                <a:cs typeface="Times New Roman" panose="02020603050405020304" pitchFamily="18" charset="0"/>
              </a:rPr>
              <a:t>rimary</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30" dirty="0">
                <a:solidFill>
                  <a:schemeClr val="bg1"/>
                </a:solidFill>
                <a:latin typeface="Arial" panose="020B0604020202020204" pitchFamily="34" charset="0"/>
                <a:ea typeface="Arial" panose="020B0604020202020204" pitchFamily="34" charset="0"/>
                <a:cs typeface="Times New Roman" panose="02020603050405020304" pitchFamily="18" charset="0"/>
              </a:rPr>
              <a:t>Schools</a:t>
            </a:r>
            <a:endParaRPr lang="en-GB"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marR="519430" indent="-457200">
              <a:lnSpc>
                <a:spcPct val="104000"/>
              </a:lnSpc>
              <a:spcBef>
                <a:spcPts val="140"/>
              </a:spcBef>
              <a:spcAft>
                <a:spcPts val="0"/>
              </a:spcAft>
              <a:buFont typeface="Wingdings 3" panose="05040102010807070707" pitchFamily="18" charset="2"/>
              <a:buChar char=""/>
            </a:pPr>
            <a:r>
              <a:rPr lang="en-GB" sz="2800" b="1" spc="-190" dirty="0">
                <a:solidFill>
                  <a:schemeClr val="bg1"/>
                </a:solidFill>
                <a:latin typeface="Arial" panose="020B0604020202020204" pitchFamily="34" charset="0"/>
                <a:ea typeface="Arial" panose="020B0604020202020204" pitchFamily="34" charset="0"/>
                <a:cs typeface="Times New Roman" panose="02020603050405020304" pitchFamily="18" charset="0"/>
              </a:rPr>
              <a:t>  P</a:t>
            </a:r>
            <a:r>
              <a:rPr lang="en-GB" sz="2800" b="1" spc="-200" dirty="0">
                <a:solidFill>
                  <a:schemeClr val="bg1"/>
                </a:solidFill>
                <a:latin typeface="Arial" panose="020B0604020202020204" pitchFamily="34" charset="0"/>
                <a:ea typeface="Arial" panose="020B0604020202020204" pitchFamily="34" charset="0"/>
                <a:cs typeface="Times New Roman" panose="02020603050405020304" pitchFamily="18" charset="0"/>
              </a:rPr>
              <a:t>r</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ev</a:t>
            </a:r>
            <a:r>
              <a:rPr lang="en-GB" sz="2800" b="1" spc="-140" dirty="0">
                <a:solidFill>
                  <a:schemeClr val="bg1"/>
                </a:solidFill>
                <a:latin typeface="Arial" panose="020B0604020202020204" pitchFamily="34" charset="0"/>
                <a:ea typeface="Arial" panose="020B0604020202020204" pitchFamily="34" charset="0"/>
                <a:cs typeface="Times New Roman" panose="02020603050405020304" pitchFamily="18" charset="0"/>
              </a:rPr>
              <a:t>i</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o</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u</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s</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40" dirty="0">
                <a:solidFill>
                  <a:schemeClr val="bg1"/>
                </a:solidFill>
                <a:latin typeface="Arial" panose="020B0604020202020204" pitchFamily="34" charset="0"/>
                <a:ea typeface="Arial" panose="020B0604020202020204" pitchFamily="34" charset="0"/>
                <a:cs typeface="Times New Roman" panose="02020603050405020304" pitchFamily="18" charset="0"/>
              </a:rPr>
              <a:t>r</a:t>
            </a:r>
            <a:r>
              <a:rPr lang="en-GB" sz="2800" b="1" spc="-70" dirty="0">
                <a:solidFill>
                  <a:schemeClr val="bg1"/>
                </a:solidFill>
                <a:latin typeface="Arial" panose="020B0604020202020204" pitchFamily="34" charset="0"/>
                <a:ea typeface="Arial" panose="020B0604020202020204" pitchFamily="34" charset="0"/>
                <a:cs typeface="Times New Roman" panose="02020603050405020304" pitchFamily="18" charset="0"/>
              </a:rPr>
              <a:t>ecommendations</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f</a:t>
            </a:r>
            <a:r>
              <a:rPr lang="en-GB" sz="2800" b="1" spc="5" dirty="0">
                <a:solidFill>
                  <a:schemeClr val="bg1"/>
                </a:solidFill>
                <a:latin typeface="Arial" panose="020B0604020202020204" pitchFamily="34" charset="0"/>
                <a:ea typeface="Arial" panose="020B0604020202020204" pitchFamily="34" charset="0"/>
                <a:cs typeface="Times New Roman" panose="02020603050405020304" pitchFamily="18" charset="0"/>
              </a:rPr>
              <a:t>o</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r</a:t>
            </a:r>
            <a:r>
              <a:rPr lang="en-GB" sz="2800" b="1" spc="11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40" dirty="0">
                <a:solidFill>
                  <a:schemeClr val="bg1"/>
                </a:solidFill>
                <a:latin typeface="Arial" panose="020B0604020202020204" pitchFamily="34" charset="0"/>
                <a:ea typeface="Arial" panose="020B0604020202020204" pitchFamily="34" charset="0"/>
                <a:cs typeface="Times New Roman" panose="02020603050405020304" pitchFamily="18" charset="0"/>
              </a:rPr>
              <a:t>teach</a:t>
            </a:r>
            <a:r>
              <a:rPr lang="en-GB" sz="2800" b="1" spc="-50" dirty="0">
                <a:solidFill>
                  <a:schemeClr val="bg1"/>
                </a:solidFill>
                <a:latin typeface="Arial" panose="020B0604020202020204" pitchFamily="34" charset="0"/>
                <a:ea typeface="Arial" panose="020B0604020202020204" pitchFamily="34" charset="0"/>
                <a:cs typeface="Times New Roman" panose="02020603050405020304" pitchFamily="18" charset="0"/>
              </a:rPr>
              <a:t>i</a:t>
            </a:r>
            <a:r>
              <a:rPr lang="en-GB" sz="2800" b="1" spc="-40" dirty="0">
                <a:solidFill>
                  <a:schemeClr val="bg1"/>
                </a:solidFill>
                <a:latin typeface="Arial" panose="020B0604020202020204" pitchFamily="34" charset="0"/>
                <a:ea typeface="Arial" panose="020B0604020202020204" pitchFamily="34" charset="0"/>
                <a:cs typeface="Times New Roman" panose="02020603050405020304" pitchFamily="18" charset="0"/>
              </a:rPr>
              <a:t>ng</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95" dirty="0">
                <a:solidFill>
                  <a:schemeClr val="bg1"/>
                </a:solidFill>
                <a:latin typeface="Arial" panose="020B0604020202020204" pitchFamily="34" charset="0"/>
                <a:ea typeface="Arial" panose="020B0604020202020204" pitchFamily="34" charset="0"/>
                <a:cs typeface="Times New Roman" panose="02020603050405020304" pitchFamily="18" charset="0"/>
              </a:rPr>
              <a:t>P</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e</a:t>
            </a:r>
            <a:r>
              <a:rPr lang="en-GB" sz="2800" b="1" spc="-140" dirty="0">
                <a:solidFill>
                  <a:schemeClr val="bg1"/>
                </a:solidFill>
                <a:latin typeface="Arial" panose="020B0604020202020204" pitchFamily="34" charset="0"/>
                <a:ea typeface="Arial" panose="020B0604020202020204" pitchFamily="34" charset="0"/>
                <a:cs typeface="Times New Roman" panose="02020603050405020304" pitchFamily="18" charset="0"/>
              </a:rPr>
              <a:t>r</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sonal,</a:t>
            </a:r>
            <a:r>
              <a:rPr lang="en-GB" sz="2800" b="1" spc="13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80" dirty="0">
                <a:solidFill>
                  <a:schemeClr val="bg1"/>
                </a:solidFill>
                <a:latin typeface="Arial" panose="020B0604020202020204" pitchFamily="34" charset="0"/>
                <a:ea typeface="Arial" panose="020B0604020202020204" pitchFamily="34" charset="0"/>
                <a:cs typeface="Times New Roman" panose="02020603050405020304" pitchFamily="18" charset="0"/>
              </a:rPr>
              <a:t>Social,</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p>
          <a:p>
            <a:pPr marR="519430">
              <a:lnSpc>
                <a:spcPct val="104000"/>
              </a:lnSpc>
              <a:spcBef>
                <a:spcPts val="140"/>
              </a:spcBef>
              <a:spcAft>
                <a:spcPts val="0"/>
              </a:spcAft>
            </a:pP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55" dirty="0">
                <a:solidFill>
                  <a:schemeClr val="bg1"/>
                </a:solidFill>
                <a:latin typeface="Arial" panose="020B0604020202020204" pitchFamily="34" charset="0"/>
                <a:ea typeface="Arial" panose="020B0604020202020204" pitchFamily="34" charset="0"/>
                <a:cs typeface="Times New Roman" panose="02020603050405020304" pitchFamily="18" charset="0"/>
              </a:rPr>
              <a:t>Health</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55" dirty="0">
                <a:solidFill>
                  <a:schemeClr val="bg1"/>
                </a:solidFill>
                <a:latin typeface="Arial" panose="020B0604020202020204" pitchFamily="34" charset="0"/>
                <a:ea typeface="Arial" panose="020B0604020202020204" pitchFamily="34" charset="0"/>
                <a:cs typeface="Times New Roman" panose="02020603050405020304" pitchFamily="18" charset="0"/>
              </a:rPr>
              <a:t>E</a:t>
            </a:r>
            <a:r>
              <a:rPr lang="en-GB" sz="2800" b="1" spc="-65" dirty="0">
                <a:solidFill>
                  <a:schemeClr val="bg1"/>
                </a:solidFill>
                <a:latin typeface="Arial" panose="020B0604020202020204" pitchFamily="34" charset="0"/>
                <a:ea typeface="Arial" panose="020B0604020202020204" pitchFamily="34" charset="0"/>
                <a:cs typeface="Times New Roman" panose="02020603050405020304" pitchFamily="18" charset="0"/>
              </a:rPr>
              <a:t>d</a:t>
            </a:r>
            <a:r>
              <a:rPr lang="en-GB" sz="2800" b="1" spc="-55" dirty="0">
                <a:solidFill>
                  <a:schemeClr val="bg1"/>
                </a:solidFill>
                <a:latin typeface="Arial" panose="020B0604020202020204" pitchFamily="34" charset="0"/>
                <a:ea typeface="Arial" panose="020B0604020202020204" pitchFamily="34" charset="0"/>
                <a:cs typeface="Times New Roman" panose="02020603050405020304" pitchFamily="18" charset="0"/>
              </a:rPr>
              <a:t>ucatio</a:t>
            </a:r>
            <a:r>
              <a:rPr lang="en-GB" sz="2800" b="1" spc="-50" dirty="0">
                <a:solidFill>
                  <a:schemeClr val="bg1"/>
                </a:solidFill>
                <a:latin typeface="Arial" panose="020B0604020202020204" pitchFamily="34" charset="0"/>
                <a:ea typeface="Arial" panose="020B0604020202020204" pitchFamily="34" charset="0"/>
                <a:cs typeface="Times New Roman" panose="02020603050405020304" pitchFamily="18" charset="0"/>
              </a:rPr>
              <a:t>n</a:t>
            </a:r>
            <a:r>
              <a:rPr lang="en-GB" sz="2800" b="1" spc="-55" dirty="0">
                <a:solidFill>
                  <a:schemeClr val="bg1"/>
                </a:solidFill>
                <a:latin typeface="Arial" panose="020B0604020202020204" pitchFamily="34" charset="0"/>
                <a:ea typeface="Arial" panose="020B0604020202020204" pitchFamily="34" charset="0"/>
                <a:cs typeface="Times New Roman" panose="02020603050405020304" pitchFamily="18" charset="0"/>
              </a:rPr>
              <a:t>,</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10" dirty="0">
                <a:solidFill>
                  <a:schemeClr val="bg1"/>
                </a:solidFill>
                <a:latin typeface="Arial" panose="020B0604020202020204" pitchFamily="34" charset="0"/>
                <a:ea typeface="Arial" panose="020B0604020202020204" pitchFamily="34" charset="0"/>
                <a:cs typeface="Times New Roman" panose="02020603050405020304" pitchFamily="18" charset="0"/>
              </a:rPr>
              <a:t>a</a:t>
            </a:r>
            <a:r>
              <a:rPr lang="en-GB" sz="2800" b="1" spc="-180" dirty="0">
                <a:solidFill>
                  <a:schemeClr val="bg1"/>
                </a:solidFill>
                <a:latin typeface="Arial" panose="020B0604020202020204" pitchFamily="34" charset="0"/>
                <a:ea typeface="Arial" panose="020B0604020202020204" pitchFamily="34" charset="0"/>
                <a:cs typeface="Times New Roman" panose="02020603050405020304" pitchFamily="18" charset="0"/>
              </a:rPr>
              <a:t>r</a:t>
            </a:r>
            <a:r>
              <a:rPr lang="en-GB" sz="2800" b="1" spc="-110" dirty="0">
                <a:solidFill>
                  <a:schemeClr val="bg1"/>
                </a:solidFill>
                <a:latin typeface="Arial" panose="020B0604020202020204" pitchFamily="34" charset="0"/>
                <a:ea typeface="Arial" panose="020B0604020202020204" pitchFamily="34" charset="0"/>
                <a:cs typeface="Times New Roman" panose="02020603050405020304" pitchFamily="18" charset="0"/>
              </a:rPr>
              <a:t>e</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now</a:t>
            </a:r>
            <a:r>
              <a:rPr lang="en-GB" sz="2800" b="1" spc="11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part</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5" dirty="0">
                <a:solidFill>
                  <a:schemeClr val="bg1"/>
                </a:solidFill>
                <a:latin typeface="Arial" panose="020B0604020202020204" pitchFamily="34" charset="0"/>
                <a:ea typeface="Arial" panose="020B0604020202020204" pitchFamily="34" charset="0"/>
                <a:cs typeface="Times New Roman" panose="02020603050405020304" pitchFamily="18" charset="0"/>
              </a:rPr>
              <a:t>o</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f</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10" dirty="0">
                <a:solidFill>
                  <a:schemeClr val="bg1"/>
                </a:solidFill>
                <a:latin typeface="Arial" panose="020B0604020202020204" pitchFamily="34" charset="0"/>
                <a:ea typeface="Arial" panose="020B0604020202020204" pitchFamily="34" charset="0"/>
                <a:cs typeface="Times New Roman" panose="02020603050405020304" pitchFamily="18" charset="0"/>
              </a:rPr>
              <a:t>the</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Natio</a:t>
            </a:r>
            <a:r>
              <a:rPr lang="en-GB" sz="2800" b="1" spc="10" dirty="0">
                <a:solidFill>
                  <a:schemeClr val="bg1"/>
                </a:solidFill>
                <a:latin typeface="Arial" panose="020B0604020202020204" pitchFamily="34" charset="0"/>
                <a:ea typeface="Arial" panose="020B0604020202020204" pitchFamily="34" charset="0"/>
                <a:cs typeface="Times New Roman" panose="02020603050405020304" pitchFamily="18" charset="0"/>
              </a:rPr>
              <a:t>n</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al</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40" dirty="0">
                <a:solidFill>
                  <a:schemeClr val="bg1"/>
                </a:solidFill>
                <a:latin typeface="Arial" panose="020B0604020202020204" pitchFamily="34" charset="0"/>
                <a:ea typeface="Arial" panose="020B0604020202020204" pitchFamily="34" charset="0"/>
                <a:cs typeface="Times New Roman" panose="02020603050405020304" pitchFamily="18" charset="0"/>
              </a:rPr>
              <a:t>Curricul</a:t>
            </a:r>
            <a:r>
              <a:rPr lang="en-GB" sz="2800" b="1" spc="-30" dirty="0">
                <a:solidFill>
                  <a:schemeClr val="bg1"/>
                </a:solidFill>
                <a:latin typeface="Arial" panose="020B0604020202020204" pitchFamily="34" charset="0"/>
                <a:ea typeface="Arial" panose="020B0604020202020204" pitchFamily="34" charset="0"/>
                <a:cs typeface="Times New Roman" panose="02020603050405020304" pitchFamily="18" charset="0"/>
              </a:rPr>
              <a:t>u</a:t>
            </a:r>
            <a:r>
              <a:rPr lang="en-GB" sz="2800" b="1" spc="-40" dirty="0">
                <a:solidFill>
                  <a:schemeClr val="bg1"/>
                </a:solidFill>
                <a:latin typeface="Arial" panose="020B0604020202020204" pitchFamily="34" charset="0"/>
                <a:ea typeface="Arial" panose="020B0604020202020204" pitchFamily="34" charset="0"/>
                <a:cs typeface="Times New Roman" panose="02020603050405020304" pitchFamily="18" charset="0"/>
              </a:rPr>
              <a:t>m.</a:t>
            </a:r>
            <a:endParaRPr lang="en-GB"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21360" indent="-342900">
              <a:lnSpc>
                <a:spcPct val="104000"/>
              </a:lnSpc>
              <a:spcAft>
                <a:spcPts val="0"/>
              </a:spcAft>
            </a:pPr>
            <a:r>
              <a:rPr lang="en-GB" sz="2800" b="1" spc="340" dirty="0">
                <a:solidFill>
                  <a:schemeClr val="bg1"/>
                </a:solidFill>
                <a:effectLst/>
                <a:latin typeface="Wingdings 3" panose="05040102010807070707" pitchFamily="18" charset="2"/>
                <a:ea typeface="Wingdings 3" panose="05040102010807070707" pitchFamily="18" charset="2"/>
                <a:cs typeface="Wingdings 3" panose="05040102010807070707" pitchFamily="18" charset="2"/>
              </a:rPr>
              <a:t> </a:t>
            </a:r>
            <a:r>
              <a:rPr lang="en-GB" sz="2800" b="1" spc="-220" dirty="0">
                <a:solidFill>
                  <a:schemeClr val="bg1"/>
                </a:solidFill>
                <a:latin typeface="Arial" panose="020B0604020202020204" pitchFamily="34" charset="0"/>
                <a:ea typeface="Arial" panose="020B0604020202020204" pitchFamily="34" charset="0"/>
                <a:cs typeface="Times New Roman" panose="02020603050405020304" pitchFamily="18" charset="0"/>
              </a:rPr>
              <a:t>Sex</a:t>
            </a:r>
            <a:r>
              <a:rPr lang="en-GB" sz="2800" b="1" spc="13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60" dirty="0">
                <a:solidFill>
                  <a:schemeClr val="bg1"/>
                </a:solidFill>
                <a:latin typeface="Arial" panose="020B0604020202020204" pitchFamily="34" charset="0"/>
                <a:ea typeface="Arial" panose="020B0604020202020204" pitchFamily="34" charset="0"/>
                <a:cs typeface="Times New Roman" panose="02020603050405020304" pitchFamily="18" charset="0"/>
              </a:rPr>
              <a:t>Education</a:t>
            </a:r>
            <a:r>
              <a:rPr lang="en-GB" sz="2800" b="1" spc="11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in</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P</a:t>
            </a:r>
            <a:r>
              <a:rPr lang="en-GB" sz="2800" b="1" spc="-60" dirty="0">
                <a:solidFill>
                  <a:schemeClr val="bg1"/>
                </a:solidFill>
                <a:latin typeface="Arial" panose="020B0604020202020204" pitchFamily="34" charset="0"/>
                <a:ea typeface="Arial" panose="020B0604020202020204" pitchFamily="34" charset="0"/>
                <a:cs typeface="Times New Roman" panose="02020603050405020304" pitchFamily="18" charset="0"/>
              </a:rPr>
              <a:t>rimary</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30" dirty="0">
                <a:solidFill>
                  <a:schemeClr val="bg1"/>
                </a:solidFill>
                <a:latin typeface="Arial" panose="020B0604020202020204" pitchFamily="34" charset="0"/>
                <a:ea typeface="Arial" panose="020B0604020202020204" pitchFamily="34" charset="0"/>
                <a:cs typeface="Times New Roman" panose="02020603050405020304" pitchFamily="18" charset="0"/>
              </a:rPr>
              <a:t>Scho</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o</a:t>
            </a:r>
            <a:r>
              <a:rPr lang="en-GB" sz="2800" b="1" spc="-130" dirty="0">
                <a:solidFill>
                  <a:schemeClr val="bg1"/>
                </a:solidFill>
                <a:latin typeface="Arial" panose="020B0604020202020204" pitchFamily="34" charset="0"/>
                <a:ea typeface="Arial" panose="020B0604020202020204" pitchFamily="34" charset="0"/>
                <a:cs typeface="Times New Roman" panose="02020603050405020304" pitchFamily="18" charset="0"/>
              </a:rPr>
              <a:t>ls</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65" dirty="0">
                <a:solidFill>
                  <a:schemeClr val="bg1"/>
                </a:solidFill>
                <a:latin typeface="Arial" panose="020B0604020202020204" pitchFamily="34" charset="0"/>
                <a:ea typeface="Arial" panose="020B0604020202020204" pitchFamily="34" charset="0"/>
                <a:cs typeface="Times New Roman" panose="02020603050405020304" pitchFamily="18" charset="0"/>
              </a:rPr>
              <a:t>r</a:t>
            </a:r>
            <a:r>
              <a:rPr lang="en-GB" sz="2800" b="1" spc="-100" dirty="0">
                <a:solidFill>
                  <a:schemeClr val="bg1"/>
                </a:solidFill>
                <a:latin typeface="Arial" panose="020B0604020202020204" pitchFamily="34" charset="0"/>
                <a:ea typeface="Arial" panose="020B0604020202020204" pitchFamily="34" charset="0"/>
                <a:cs typeface="Times New Roman" panose="02020603050405020304" pitchFamily="18" charset="0"/>
              </a:rPr>
              <a:t>emains</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o</a:t>
            </a:r>
            <a:r>
              <a:rPr lang="en-GB" sz="2800" b="1" spc="10" dirty="0">
                <a:solidFill>
                  <a:schemeClr val="bg1"/>
                </a:solidFill>
                <a:latin typeface="Arial" panose="020B0604020202020204" pitchFamily="34" charset="0"/>
                <a:ea typeface="Arial" panose="020B0604020202020204" pitchFamily="34" charset="0"/>
                <a:cs typeface="Times New Roman" panose="02020603050405020304" pitchFamily="18" charset="0"/>
              </a:rPr>
              <a:t>p</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tio</a:t>
            </a:r>
            <a:r>
              <a:rPr lang="en-GB" sz="2800" b="1" spc="5" dirty="0">
                <a:solidFill>
                  <a:schemeClr val="bg1"/>
                </a:solidFill>
                <a:latin typeface="Arial" panose="020B0604020202020204" pitchFamily="34" charset="0"/>
                <a:ea typeface="Arial" panose="020B0604020202020204" pitchFamily="34" charset="0"/>
                <a:cs typeface="Times New Roman" panose="02020603050405020304" pitchFamily="18" charset="0"/>
              </a:rPr>
              <a:t>n</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al,</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though</a:t>
            </a:r>
            <a:r>
              <a:rPr lang="en-GB" sz="2800" b="1" spc="14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in</a:t>
            </a:r>
            <a:r>
              <a:rPr lang="en-GB" sz="2800" b="1" spc="11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380" dirty="0">
                <a:solidFill>
                  <a:schemeClr val="bg1"/>
                </a:solidFill>
                <a:latin typeface="Arial" panose="020B0604020202020204" pitchFamily="34" charset="0"/>
                <a:ea typeface="Arial" panose="020B0604020202020204" pitchFamily="34" charset="0"/>
                <a:cs typeface="Times New Roman" panose="02020603050405020304" pitchFamily="18" charset="0"/>
              </a:rPr>
              <a:t>Y</a:t>
            </a:r>
            <a:r>
              <a:rPr lang="en-GB" sz="2800" b="1" spc="-200" dirty="0">
                <a:solidFill>
                  <a:schemeClr val="bg1"/>
                </a:solidFill>
                <a:latin typeface="Arial" panose="020B0604020202020204" pitchFamily="34" charset="0"/>
                <a:ea typeface="Arial" panose="020B0604020202020204" pitchFamily="34" charset="0"/>
                <a:cs typeface="Times New Roman" panose="02020603050405020304" pitchFamily="18" charset="0"/>
              </a:rPr>
              <a:t>ear</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5</a:t>
            </a:r>
            <a:r>
              <a:rPr lang="en-GB" sz="2800" b="1" spc="13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&amp;</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6 </a:t>
            </a:r>
            <a:r>
              <a:rPr lang="en-GB" sz="2800" b="1" spc="-110" dirty="0">
                <a:solidFill>
                  <a:schemeClr val="bg1"/>
                </a:solidFill>
                <a:latin typeface="Arial" panose="020B0604020202020204" pitchFamily="34" charset="0"/>
                <a:ea typeface="Arial" panose="020B0604020202020204" pitchFamily="34" charset="0"/>
                <a:cs typeface="Times New Roman" panose="02020603050405020304" pitchFamily="18" charset="0"/>
              </a:rPr>
              <a:t>the</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45" dirty="0">
                <a:solidFill>
                  <a:schemeClr val="bg1"/>
                </a:solidFill>
                <a:latin typeface="Arial" panose="020B0604020202020204" pitchFamily="34" charset="0"/>
                <a:ea typeface="Arial" panose="020B0604020202020204" pitchFamily="34" charset="0"/>
                <a:cs typeface="Times New Roman" panose="02020603050405020304" pitchFamily="18" charset="0"/>
              </a:rPr>
              <a:t>Sc</a:t>
            </a:r>
            <a:r>
              <a:rPr lang="en-GB" sz="2800" b="1" spc="-155" dirty="0">
                <a:solidFill>
                  <a:schemeClr val="bg1"/>
                </a:solidFill>
                <a:latin typeface="Arial" panose="020B0604020202020204" pitchFamily="34" charset="0"/>
                <a:ea typeface="Arial" panose="020B0604020202020204" pitchFamily="34" charset="0"/>
                <a:cs typeface="Times New Roman" panose="02020603050405020304" pitchFamily="18" charset="0"/>
              </a:rPr>
              <a:t>i</a:t>
            </a:r>
            <a:r>
              <a:rPr lang="en-GB" sz="2800" b="1" spc="-145" dirty="0">
                <a:solidFill>
                  <a:schemeClr val="bg1"/>
                </a:solidFill>
                <a:latin typeface="Arial" panose="020B0604020202020204" pitchFamily="34" charset="0"/>
                <a:ea typeface="Arial" panose="020B0604020202020204" pitchFamily="34" charset="0"/>
                <a:cs typeface="Times New Roman" panose="02020603050405020304" pitchFamily="18" charset="0"/>
              </a:rPr>
              <a:t>ence</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curric</a:t>
            </a:r>
            <a:r>
              <a:rPr lang="en-GB" sz="2800" b="1" spc="5" dirty="0">
                <a:solidFill>
                  <a:schemeClr val="bg1"/>
                </a:solidFill>
                <a:latin typeface="Arial" panose="020B0604020202020204" pitchFamily="34" charset="0"/>
                <a:ea typeface="Arial" panose="020B0604020202020204" pitchFamily="34" charset="0"/>
                <a:cs typeface="Times New Roman" panose="02020603050405020304" pitchFamily="18" charset="0"/>
              </a:rPr>
              <a:t>u</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l</a:t>
            </a:r>
            <a:r>
              <a:rPr lang="en-GB" sz="2800" b="1" spc="10" dirty="0">
                <a:solidFill>
                  <a:schemeClr val="bg1"/>
                </a:solidFill>
                <a:latin typeface="Arial" panose="020B0604020202020204" pitchFamily="34" charset="0"/>
                <a:ea typeface="Arial" panose="020B0604020202020204" pitchFamily="34" charset="0"/>
                <a:cs typeface="Times New Roman" panose="02020603050405020304" pitchFamily="18" charset="0"/>
              </a:rPr>
              <a:t>u</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m</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form</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part</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of</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what</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mig</a:t>
            </a:r>
            <a:r>
              <a:rPr lang="en-GB" sz="2800" b="1" spc="-5" dirty="0">
                <a:solidFill>
                  <a:schemeClr val="bg1"/>
                </a:solidFill>
                <a:latin typeface="Arial" panose="020B0604020202020204" pitchFamily="34" charset="0"/>
                <a:ea typeface="Arial" panose="020B0604020202020204" pitchFamily="34" charset="0"/>
                <a:cs typeface="Times New Roman" panose="02020603050405020304" pitchFamily="18" charset="0"/>
              </a:rPr>
              <a:t>h</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t</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65" dirty="0">
                <a:solidFill>
                  <a:schemeClr val="bg1"/>
                </a:solidFill>
                <a:latin typeface="Arial" panose="020B0604020202020204" pitchFamily="34" charset="0"/>
                <a:ea typeface="Arial" panose="020B0604020202020204" pitchFamily="34" charset="0"/>
                <a:cs typeface="Times New Roman" panose="02020603050405020304" pitchFamily="18" charset="0"/>
              </a:rPr>
              <a:t>be</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95" dirty="0">
                <a:solidFill>
                  <a:schemeClr val="bg1"/>
                </a:solidFill>
                <a:latin typeface="Arial" panose="020B0604020202020204" pitchFamily="34" charset="0"/>
                <a:ea typeface="Arial" panose="020B0604020202020204" pitchFamily="34" charset="0"/>
                <a:cs typeface="Times New Roman" panose="02020603050405020304" pitchFamily="18" charset="0"/>
              </a:rPr>
              <a:t>c</a:t>
            </a:r>
            <a:r>
              <a:rPr lang="en-GB" sz="2800" b="1" spc="-105" dirty="0">
                <a:solidFill>
                  <a:schemeClr val="bg1"/>
                </a:solidFill>
                <a:latin typeface="Arial" panose="020B0604020202020204" pitchFamily="34" charset="0"/>
                <a:ea typeface="Arial" panose="020B0604020202020204" pitchFamily="34" charset="0"/>
                <a:cs typeface="Times New Roman" panose="02020603050405020304" pitchFamily="18" charset="0"/>
              </a:rPr>
              <a:t>o</a:t>
            </a:r>
            <a:r>
              <a:rPr lang="en-GB" sz="2800" b="1" spc="-95" dirty="0">
                <a:solidFill>
                  <a:schemeClr val="bg1"/>
                </a:solidFill>
                <a:latin typeface="Arial" panose="020B0604020202020204" pitchFamily="34" charset="0"/>
                <a:ea typeface="Arial" panose="020B0604020202020204" pitchFamily="34" charset="0"/>
                <a:cs typeface="Times New Roman" panose="02020603050405020304" pitchFamily="18" charset="0"/>
              </a:rPr>
              <a:t>n</a:t>
            </a:r>
            <a:r>
              <a:rPr lang="en-GB" sz="2800" b="1" spc="-105" dirty="0">
                <a:solidFill>
                  <a:schemeClr val="bg1"/>
                </a:solidFill>
                <a:latin typeface="Arial" panose="020B0604020202020204" pitchFamily="34" charset="0"/>
                <a:ea typeface="Arial" panose="020B0604020202020204" pitchFamily="34" charset="0"/>
                <a:cs typeface="Times New Roman" panose="02020603050405020304" pitchFamily="18" charset="0"/>
              </a:rPr>
              <a:t>s</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i</a:t>
            </a:r>
            <a:r>
              <a:rPr lang="en-GB" sz="2800" b="1" spc="-105" dirty="0">
                <a:solidFill>
                  <a:schemeClr val="bg1"/>
                </a:solidFill>
                <a:latin typeface="Arial" panose="020B0604020202020204" pitchFamily="34" charset="0"/>
                <a:ea typeface="Arial" panose="020B0604020202020204" pitchFamily="34" charset="0"/>
                <a:cs typeface="Times New Roman" panose="02020603050405020304" pitchFamily="18" charset="0"/>
              </a:rPr>
              <a:t>de</a:t>
            </a:r>
            <a:r>
              <a:rPr lang="en-GB" sz="2800" b="1" spc="-180" dirty="0">
                <a:solidFill>
                  <a:schemeClr val="bg1"/>
                </a:solidFill>
                <a:latin typeface="Arial" panose="020B0604020202020204" pitchFamily="34" charset="0"/>
                <a:ea typeface="Arial" panose="020B0604020202020204" pitchFamily="34" charset="0"/>
                <a:cs typeface="Times New Roman" panose="02020603050405020304" pitchFamily="18" charset="0"/>
              </a:rPr>
              <a:t>r</a:t>
            </a:r>
            <a:r>
              <a:rPr lang="en-GB" sz="2800" b="1" spc="-105" dirty="0">
                <a:solidFill>
                  <a:schemeClr val="bg1"/>
                </a:solidFill>
                <a:latin typeface="Arial" panose="020B0604020202020204" pitchFamily="34" charset="0"/>
                <a:ea typeface="Arial" panose="020B0604020202020204" pitchFamily="34" charset="0"/>
                <a:cs typeface="Times New Roman" panose="02020603050405020304" pitchFamily="18" charset="0"/>
              </a:rPr>
              <a:t>ed</a:t>
            </a:r>
            <a:r>
              <a:rPr lang="en-GB" sz="2800" b="1" spc="13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180" dirty="0">
                <a:solidFill>
                  <a:schemeClr val="bg1"/>
                </a:solidFill>
                <a:latin typeface="Arial" panose="020B0604020202020204" pitchFamily="34" charset="0"/>
                <a:ea typeface="Arial" panose="020B0604020202020204" pitchFamily="34" charset="0"/>
                <a:cs typeface="Times New Roman" panose="02020603050405020304" pitchFamily="18" charset="0"/>
              </a:rPr>
              <a:t>as</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230" dirty="0">
                <a:solidFill>
                  <a:schemeClr val="bg1"/>
                </a:solidFill>
                <a:latin typeface="Arial" panose="020B0604020202020204" pitchFamily="34" charset="0"/>
                <a:ea typeface="Arial" panose="020B0604020202020204" pitchFamily="34" charset="0"/>
                <a:cs typeface="Times New Roman" panose="02020603050405020304" pitchFamily="18" charset="0"/>
              </a:rPr>
              <a:t>s</a:t>
            </a:r>
            <a:r>
              <a:rPr lang="en-GB" sz="2800" b="1" spc="-235" dirty="0">
                <a:solidFill>
                  <a:schemeClr val="bg1"/>
                </a:solidFill>
                <a:latin typeface="Arial" panose="020B0604020202020204" pitchFamily="34" charset="0"/>
                <a:ea typeface="Arial" panose="020B0604020202020204" pitchFamily="34" charset="0"/>
                <a:cs typeface="Times New Roman" panose="02020603050405020304" pitchFamily="18" charset="0"/>
              </a:rPr>
              <a:t>e</a:t>
            </a:r>
            <a:r>
              <a:rPr lang="en-GB" sz="2800" b="1" spc="-230" dirty="0">
                <a:solidFill>
                  <a:schemeClr val="bg1"/>
                </a:solidFill>
                <a:latin typeface="Arial" panose="020B0604020202020204" pitchFamily="34" charset="0"/>
                <a:ea typeface="Arial" panose="020B0604020202020204" pitchFamily="34" charset="0"/>
                <a:cs typeface="Times New Roman" panose="02020603050405020304" pitchFamily="18" charset="0"/>
              </a:rPr>
              <a:t>x</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55" dirty="0">
                <a:solidFill>
                  <a:schemeClr val="bg1"/>
                </a:solidFill>
                <a:latin typeface="Arial" panose="020B0604020202020204" pitchFamily="34" charset="0"/>
                <a:ea typeface="Arial" panose="020B0604020202020204" pitchFamily="34" charset="0"/>
                <a:cs typeface="Times New Roman" panose="02020603050405020304" pitchFamily="18" charset="0"/>
              </a:rPr>
              <a:t>educatio</a:t>
            </a:r>
            <a:r>
              <a:rPr lang="en-GB" sz="2800" b="1" spc="-45" dirty="0">
                <a:solidFill>
                  <a:schemeClr val="bg1"/>
                </a:solidFill>
                <a:latin typeface="Arial" panose="020B0604020202020204" pitchFamily="34" charset="0"/>
                <a:ea typeface="Arial" panose="020B0604020202020204" pitchFamily="34" charset="0"/>
                <a:cs typeface="Times New Roman" panose="02020603050405020304" pitchFamily="18" charset="0"/>
              </a:rPr>
              <a:t>n</a:t>
            </a:r>
            <a:r>
              <a:rPr lang="en-GB" sz="2800" b="1" spc="-55" dirty="0">
                <a:solidFill>
                  <a:schemeClr val="bg1"/>
                </a:solidFill>
                <a:latin typeface="Arial" panose="020B0604020202020204" pitchFamily="34" charset="0"/>
                <a:ea typeface="Arial" panose="020B0604020202020204" pitchFamily="34" charset="0"/>
                <a:cs typeface="Times New Roman" panose="02020603050405020304" pitchFamily="18" charset="0"/>
              </a:rPr>
              <a:t>-</a:t>
            </a:r>
            <a:r>
              <a:rPr lang="en-GB" sz="2800" b="1" spc="11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45" dirty="0">
                <a:solidFill>
                  <a:schemeClr val="bg1"/>
                </a:solidFill>
                <a:latin typeface="Arial" panose="020B0604020202020204" pitchFamily="34" charset="0"/>
                <a:ea typeface="Arial" panose="020B0604020202020204" pitchFamily="34" charset="0"/>
                <a:cs typeface="Times New Roman" panose="02020603050405020304" pitchFamily="18" charset="0"/>
              </a:rPr>
              <a:t>p</a:t>
            </a:r>
            <a:r>
              <a:rPr lang="en-GB" sz="2800" b="1" spc="-35" dirty="0">
                <a:solidFill>
                  <a:schemeClr val="bg1"/>
                </a:solidFill>
                <a:latin typeface="Arial" panose="020B0604020202020204" pitchFamily="34" charset="0"/>
                <a:ea typeface="Arial" panose="020B0604020202020204" pitchFamily="34" charset="0"/>
                <a:cs typeface="Times New Roman" panose="02020603050405020304" pitchFamily="18" charset="0"/>
              </a:rPr>
              <a:t>u</a:t>
            </a:r>
            <a:r>
              <a:rPr lang="en-GB" sz="2800" b="1" spc="-45" dirty="0">
                <a:solidFill>
                  <a:schemeClr val="bg1"/>
                </a:solidFill>
                <a:latin typeface="Arial" panose="020B0604020202020204" pitchFamily="34" charset="0"/>
                <a:ea typeface="Arial" panose="020B0604020202020204" pitchFamily="34" charset="0"/>
                <a:cs typeface="Times New Roman" panose="02020603050405020304" pitchFamily="18" charset="0"/>
              </a:rPr>
              <a:t>berty</a:t>
            </a:r>
            <a:r>
              <a:rPr lang="en-GB" sz="2800" b="1" spc="125"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dirty="0">
                <a:solidFill>
                  <a:schemeClr val="bg1"/>
                </a:solidFill>
                <a:latin typeface="Arial" panose="020B0604020202020204" pitchFamily="34" charset="0"/>
                <a:ea typeface="Arial" panose="020B0604020202020204" pitchFamily="34" charset="0"/>
                <a:cs typeface="Times New Roman" panose="02020603050405020304" pitchFamily="18" charset="0"/>
              </a:rPr>
              <a:t>and</a:t>
            </a:r>
            <a:r>
              <a:rPr lang="en-GB" sz="2800" b="1" spc="120"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r>
              <a:rPr lang="en-GB" sz="2800" b="1" spc="-85" dirty="0">
                <a:solidFill>
                  <a:schemeClr val="bg1"/>
                </a:solidFill>
                <a:latin typeface="Arial" panose="020B0604020202020204" pitchFamily="34" charset="0"/>
                <a:ea typeface="Arial" panose="020B0604020202020204" pitchFamily="34" charset="0"/>
                <a:cs typeface="Times New Roman" panose="02020603050405020304" pitchFamily="18" charset="0"/>
              </a:rPr>
              <a:t>r</a:t>
            </a:r>
            <a:r>
              <a:rPr lang="en-GB" sz="2800" b="1" spc="-25" dirty="0">
                <a:solidFill>
                  <a:schemeClr val="bg1"/>
                </a:solidFill>
                <a:latin typeface="Arial" panose="020B0604020202020204" pitchFamily="34" charset="0"/>
                <a:ea typeface="Arial" panose="020B0604020202020204" pitchFamily="34" charset="0"/>
                <a:cs typeface="Times New Roman" panose="02020603050405020304" pitchFamily="18" charset="0"/>
              </a:rPr>
              <a:t>ep</a:t>
            </a:r>
            <a:r>
              <a:rPr lang="en-GB" sz="2800" b="1" spc="-90" dirty="0">
                <a:solidFill>
                  <a:schemeClr val="bg1"/>
                </a:solidFill>
                <a:latin typeface="Arial" panose="020B0604020202020204" pitchFamily="34" charset="0"/>
                <a:ea typeface="Arial" panose="020B0604020202020204" pitchFamily="34" charset="0"/>
                <a:cs typeface="Times New Roman" panose="02020603050405020304" pitchFamily="18" charset="0"/>
              </a:rPr>
              <a:t>r</a:t>
            </a:r>
            <a:r>
              <a:rPr lang="en-GB" sz="2800" b="1" spc="-25" dirty="0">
                <a:solidFill>
                  <a:schemeClr val="bg1"/>
                </a:solidFill>
                <a:latin typeface="Arial" panose="020B0604020202020204" pitchFamily="34" charset="0"/>
                <a:ea typeface="Arial" panose="020B0604020202020204" pitchFamily="34" charset="0"/>
                <a:cs typeface="Times New Roman" panose="02020603050405020304" pitchFamily="18" charset="0"/>
              </a:rPr>
              <a:t>oductio</a:t>
            </a:r>
            <a:r>
              <a:rPr lang="en-GB" sz="2800" b="1" spc="-15" dirty="0">
                <a:solidFill>
                  <a:schemeClr val="bg1"/>
                </a:solidFill>
                <a:latin typeface="Arial" panose="020B0604020202020204" pitchFamily="34" charset="0"/>
                <a:ea typeface="Arial" panose="020B0604020202020204" pitchFamily="34" charset="0"/>
                <a:cs typeface="Times New Roman" panose="02020603050405020304" pitchFamily="18" charset="0"/>
              </a:rPr>
              <a:t>n</a:t>
            </a:r>
            <a:r>
              <a:rPr lang="en-GB" sz="2800" b="1" spc="-25" dirty="0">
                <a:solidFill>
                  <a:schemeClr val="bg1"/>
                </a:solidFill>
                <a:latin typeface="Arial" panose="020B0604020202020204" pitchFamily="34" charset="0"/>
                <a:ea typeface="Arial" panose="020B0604020202020204" pitchFamily="34" charset="0"/>
                <a:cs typeface="Times New Roman" panose="02020603050405020304" pitchFamily="18" charset="0"/>
              </a:rPr>
              <a:t>.</a:t>
            </a:r>
            <a:endParaRPr lang="en-GB"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35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p:blipFill>
        <p:spPr>
          <a:xfrm>
            <a:off x="1050878" y="3220872"/>
            <a:ext cx="9990160" cy="3493826"/>
          </a:xfrm>
          <a:prstGeom prst="rect">
            <a:avLst/>
          </a:prstGeom>
          <a:noFill/>
        </p:spPr>
      </p:pic>
      <p:sp>
        <p:nvSpPr>
          <p:cNvPr id="7" name="Title 6"/>
          <p:cNvSpPr>
            <a:spLocks noGrp="1"/>
          </p:cNvSpPr>
          <p:nvPr>
            <p:ph type="title"/>
          </p:nvPr>
        </p:nvSpPr>
        <p:spPr>
          <a:xfrm>
            <a:off x="218364" y="365125"/>
            <a:ext cx="11532358" cy="1325563"/>
          </a:xfrm>
        </p:spPr>
        <p:txBody>
          <a:bodyPr>
            <a:noAutofit/>
          </a:bodyPr>
          <a:lstStyle/>
          <a:p>
            <a:pPr algn="ctr"/>
            <a:r>
              <a:rPr lang="en-GB" sz="6000" b="1" dirty="0">
                <a:solidFill>
                  <a:schemeClr val="bg1"/>
                </a:solidFill>
              </a:rPr>
              <a:t>What are the new KS 1 &amp; 2 statutory requirements?</a:t>
            </a:r>
          </a:p>
        </p:txBody>
      </p:sp>
      <p:sp>
        <p:nvSpPr>
          <p:cNvPr id="8" name="TextBox 7"/>
          <p:cNvSpPr txBox="1"/>
          <p:nvPr/>
        </p:nvSpPr>
        <p:spPr>
          <a:xfrm>
            <a:off x="873457" y="1855615"/>
            <a:ext cx="11000096" cy="1200329"/>
          </a:xfrm>
          <a:prstGeom prst="rect">
            <a:avLst/>
          </a:prstGeom>
          <a:noFill/>
        </p:spPr>
        <p:txBody>
          <a:bodyPr wrap="square" rtlCol="0">
            <a:spAutoFit/>
          </a:bodyPr>
          <a:lstStyle/>
          <a:p>
            <a:r>
              <a:rPr lang="en-GB" sz="2400" b="1" dirty="0">
                <a:solidFill>
                  <a:schemeClr val="bg1"/>
                </a:solidFill>
              </a:rPr>
              <a:t>The Health Education and Relationships Education aspects of PSHE (personal, social, health and economic) education will be </a:t>
            </a:r>
            <a:r>
              <a:rPr lang="en-GB" sz="2400" b="1" u="sng" dirty="0">
                <a:solidFill>
                  <a:schemeClr val="bg1"/>
                </a:solidFill>
              </a:rPr>
              <a:t>compulsory</a:t>
            </a:r>
            <a:r>
              <a:rPr lang="en-GB" sz="2400" b="1" dirty="0">
                <a:solidFill>
                  <a:schemeClr val="bg1"/>
                </a:solidFill>
              </a:rPr>
              <a:t> in all primary schools from September 2020.</a:t>
            </a:r>
          </a:p>
        </p:txBody>
      </p:sp>
    </p:spTree>
    <p:extLst>
      <p:ext uri="{BB962C8B-B14F-4D97-AF65-F5344CB8AC3E}">
        <p14:creationId xmlns:p14="http://schemas.microsoft.com/office/powerpoint/2010/main" val="427351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52" y="747262"/>
            <a:ext cx="10515600" cy="1325563"/>
          </a:xfrm>
        </p:spPr>
        <p:txBody>
          <a:bodyPr>
            <a:normAutofit fontScale="90000"/>
          </a:bodyPr>
          <a:lstStyle/>
          <a:p>
            <a:pPr algn="ctr"/>
            <a:r>
              <a:rPr lang="en-GB" sz="6700" b="1" dirty="0">
                <a:solidFill>
                  <a:schemeClr val="bg1"/>
                </a:solidFill>
              </a:rPr>
              <a:t>What does the new statutory guidance cover?</a:t>
            </a:r>
            <a:br>
              <a:rPr lang="en-GB" dirty="0"/>
            </a:br>
            <a:endParaRPr lang="en-GB" dirty="0"/>
          </a:p>
        </p:txBody>
      </p:sp>
      <p:pic>
        <p:nvPicPr>
          <p:cNvPr id="3" name="Picture 2"/>
          <p:cNvPicPr/>
          <p:nvPr/>
        </p:nvPicPr>
        <p:blipFill>
          <a:blip r:embed="rId2"/>
          <a:stretch/>
        </p:blipFill>
        <p:spPr>
          <a:xfrm>
            <a:off x="824552" y="2415654"/>
            <a:ext cx="10284726" cy="3835021"/>
          </a:xfrm>
          <a:prstGeom prst="rect">
            <a:avLst/>
          </a:prstGeom>
          <a:noFill/>
        </p:spPr>
      </p:pic>
    </p:spTree>
    <p:extLst>
      <p:ext uri="{BB962C8B-B14F-4D97-AF65-F5344CB8AC3E}">
        <p14:creationId xmlns:p14="http://schemas.microsoft.com/office/powerpoint/2010/main" val="2374268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465"/>
            <a:ext cx="10515600" cy="1325563"/>
          </a:xfrm>
        </p:spPr>
        <p:txBody>
          <a:bodyPr>
            <a:normAutofit/>
          </a:bodyPr>
          <a:lstStyle/>
          <a:p>
            <a:pPr algn="ctr"/>
            <a:r>
              <a:rPr lang="en-GB" sz="6600" b="1" dirty="0">
                <a:solidFill>
                  <a:schemeClr val="bg1"/>
                </a:solidFill>
              </a:rPr>
              <a:t>Science Curriculum</a:t>
            </a:r>
          </a:p>
        </p:txBody>
      </p:sp>
      <p:sp>
        <p:nvSpPr>
          <p:cNvPr id="4" name="Rectangle 3"/>
          <p:cNvSpPr/>
          <p:nvPr/>
        </p:nvSpPr>
        <p:spPr>
          <a:xfrm>
            <a:off x="327547" y="1194911"/>
            <a:ext cx="11737074" cy="5663089"/>
          </a:xfrm>
          <a:prstGeom prst="rect">
            <a:avLst/>
          </a:prstGeom>
        </p:spPr>
        <p:txBody>
          <a:bodyPr wrap="square">
            <a:spAutoFit/>
          </a:bodyPr>
          <a:lstStyle/>
          <a:p>
            <a:r>
              <a:rPr lang="en-GB" sz="2400" dirty="0">
                <a:solidFill>
                  <a:schemeClr val="bg1"/>
                </a:solidFill>
              </a:rPr>
              <a:t>As part of the Science curriculum we teach the following statutory objectives that build understanding about growth and reproduction:</a:t>
            </a:r>
          </a:p>
          <a:p>
            <a:r>
              <a:rPr lang="en-GB" b="1" u="sng" dirty="0">
                <a:solidFill>
                  <a:schemeClr val="bg1"/>
                </a:solidFill>
              </a:rPr>
              <a:t>Key Stage 1 </a:t>
            </a:r>
            <a:r>
              <a:rPr lang="en-GB" dirty="0">
                <a:solidFill>
                  <a:schemeClr val="bg1"/>
                </a:solidFill>
              </a:rPr>
              <a:t>(age 5-7years)</a:t>
            </a:r>
          </a:p>
          <a:p>
            <a:r>
              <a:rPr lang="en-GB" sz="2000" dirty="0">
                <a:solidFill>
                  <a:schemeClr val="bg1"/>
                </a:solidFill>
              </a:rPr>
              <a:t>Year 1 pupils should be taught to:</a:t>
            </a:r>
          </a:p>
          <a:p>
            <a:r>
              <a:rPr lang="en-GB" sz="2000" dirty="0">
                <a:solidFill>
                  <a:schemeClr val="bg1"/>
                </a:solidFill>
              </a:rPr>
              <a:t>Identify, name, draw and label the basic parts of the human body and say which part of the body is associated with each sense</a:t>
            </a:r>
          </a:p>
          <a:p>
            <a:r>
              <a:rPr lang="en-GB" sz="2000" dirty="0">
                <a:solidFill>
                  <a:schemeClr val="bg1"/>
                </a:solidFill>
              </a:rPr>
              <a:t>Year 2 pupils should be taught to:</a:t>
            </a:r>
          </a:p>
          <a:p>
            <a:r>
              <a:rPr lang="en-GB" sz="2000" dirty="0">
                <a:solidFill>
                  <a:schemeClr val="bg1"/>
                </a:solidFill>
              </a:rPr>
              <a:t>Notice that animals, including humans, have offspring which grow into adults</a:t>
            </a:r>
          </a:p>
          <a:p>
            <a:r>
              <a:rPr lang="en-GB" sz="2000" dirty="0">
                <a:solidFill>
                  <a:schemeClr val="bg1"/>
                </a:solidFill>
              </a:rPr>
              <a:t>Describe the importance for humans of exercise, eating the right amounts of different types of food, and hygiene</a:t>
            </a:r>
          </a:p>
          <a:p>
            <a:endParaRPr lang="en-GB" dirty="0">
              <a:solidFill>
                <a:schemeClr val="bg1"/>
              </a:solidFill>
            </a:endParaRPr>
          </a:p>
          <a:p>
            <a:r>
              <a:rPr lang="en-GB" b="1" u="sng" dirty="0">
                <a:solidFill>
                  <a:schemeClr val="bg1"/>
                </a:solidFill>
              </a:rPr>
              <a:t>Key Stage 2 </a:t>
            </a:r>
            <a:r>
              <a:rPr lang="en-GB" dirty="0">
                <a:solidFill>
                  <a:schemeClr val="bg1"/>
                </a:solidFill>
              </a:rPr>
              <a:t>(age 7-11years)</a:t>
            </a:r>
          </a:p>
          <a:p>
            <a:r>
              <a:rPr lang="en-GB" sz="2000" dirty="0">
                <a:solidFill>
                  <a:schemeClr val="bg1"/>
                </a:solidFill>
              </a:rPr>
              <a:t>Year 5 pupils should be taught to:</a:t>
            </a:r>
          </a:p>
          <a:p>
            <a:r>
              <a:rPr lang="en-GB" sz="2000" dirty="0">
                <a:solidFill>
                  <a:schemeClr val="bg1"/>
                </a:solidFill>
              </a:rPr>
              <a:t>Describe the life process of reproduction in some plants and animals Describe the changes as humans develop to old age</a:t>
            </a:r>
          </a:p>
          <a:p>
            <a:r>
              <a:rPr lang="en-GB" sz="2000" dirty="0">
                <a:solidFill>
                  <a:schemeClr val="bg1"/>
                </a:solidFill>
              </a:rPr>
              <a:t>Year 6 pupils should be taught to:</a:t>
            </a:r>
          </a:p>
          <a:p>
            <a:r>
              <a:rPr lang="en-GB" sz="2000" dirty="0">
                <a:solidFill>
                  <a:schemeClr val="bg1"/>
                </a:solidFill>
              </a:rPr>
              <a:t>Recognise that living things produce offspring of the same kind, but normally offspring vary and are not identical to their parents</a:t>
            </a:r>
          </a:p>
        </p:txBody>
      </p:sp>
    </p:spTree>
    <p:extLst>
      <p:ext uri="{BB962C8B-B14F-4D97-AF65-F5344CB8AC3E}">
        <p14:creationId xmlns:p14="http://schemas.microsoft.com/office/powerpoint/2010/main" val="1137130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12" y="667010"/>
            <a:ext cx="11668836" cy="1325563"/>
          </a:xfrm>
        </p:spPr>
        <p:txBody>
          <a:bodyPr>
            <a:normAutofit fontScale="90000"/>
          </a:bodyPr>
          <a:lstStyle/>
          <a:p>
            <a:pPr algn="ctr"/>
            <a:r>
              <a:rPr lang="en-GB" sz="7300" b="1" dirty="0">
                <a:solidFill>
                  <a:schemeClr val="bg1"/>
                </a:solidFill>
              </a:rPr>
              <a:t>Where and how did you learn about sex and relationships? </a:t>
            </a:r>
            <a:br>
              <a:rPr lang="en-GB" dirty="0">
                <a:solidFill>
                  <a:srgbClr val="0070C0"/>
                </a:solidFill>
              </a:rPr>
            </a:br>
            <a:endParaRPr lang="en-GB" dirty="0">
              <a:solidFill>
                <a:srgbClr val="0070C0"/>
              </a:solidFill>
            </a:endParaRPr>
          </a:p>
        </p:txBody>
      </p:sp>
      <p:sp>
        <p:nvSpPr>
          <p:cNvPr id="3" name="TextBox 2"/>
          <p:cNvSpPr txBox="1"/>
          <p:nvPr/>
        </p:nvSpPr>
        <p:spPr>
          <a:xfrm>
            <a:off x="777922" y="1992573"/>
            <a:ext cx="9990162" cy="584775"/>
          </a:xfrm>
          <a:prstGeom prst="rect">
            <a:avLst/>
          </a:prstGeom>
          <a:noFill/>
        </p:spPr>
        <p:txBody>
          <a:bodyPr wrap="square" rtlCol="0">
            <a:spAutoFit/>
          </a:bodyPr>
          <a:lstStyle/>
          <a:p>
            <a:r>
              <a:rPr lang="en-GB" sz="3200" b="1" dirty="0">
                <a:solidFill>
                  <a:schemeClr val="bg1"/>
                </a:solidFill>
              </a:rPr>
              <a:t>For young people, their learning comes from…</a:t>
            </a:r>
          </a:p>
        </p:txBody>
      </p:sp>
      <p:pic>
        <p:nvPicPr>
          <p:cNvPr id="18" name="Picture 17"/>
          <p:cNvPicPr/>
          <p:nvPr/>
        </p:nvPicPr>
        <p:blipFill>
          <a:blip r:embed="rId2"/>
          <a:stretch/>
        </p:blipFill>
        <p:spPr>
          <a:xfrm>
            <a:off x="777922" y="2860912"/>
            <a:ext cx="2857500" cy="1600200"/>
          </a:xfrm>
          <a:prstGeom prst="rect">
            <a:avLst/>
          </a:prstGeom>
          <a:noFill/>
        </p:spPr>
      </p:pic>
      <p:pic>
        <p:nvPicPr>
          <p:cNvPr id="19" name="Picture 18"/>
          <p:cNvPicPr/>
          <p:nvPr/>
        </p:nvPicPr>
        <p:blipFill>
          <a:blip r:embed="rId3"/>
          <a:stretch/>
        </p:blipFill>
        <p:spPr>
          <a:xfrm>
            <a:off x="4832942" y="2858054"/>
            <a:ext cx="2466975" cy="1605915"/>
          </a:xfrm>
          <a:prstGeom prst="rect">
            <a:avLst/>
          </a:prstGeom>
          <a:noFill/>
        </p:spPr>
      </p:pic>
      <p:pic>
        <p:nvPicPr>
          <p:cNvPr id="20" name="Picture 19"/>
          <p:cNvPicPr/>
          <p:nvPr/>
        </p:nvPicPr>
        <p:blipFill>
          <a:blip r:embed="rId4"/>
          <a:stretch/>
        </p:blipFill>
        <p:spPr>
          <a:xfrm>
            <a:off x="8497437" y="2875516"/>
            <a:ext cx="2494280" cy="1570990"/>
          </a:xfrm>
          <a:prstGeom prst="rect">
            <a:avLst/>
          </a:prstGeom>
          <a:noFill/>
        </p:spPr>
      </p:pic>
      <p:pic>
        <p:nvPicPr>
          <p:cNvPr id="21" name="Picture 20"/>
          <p:cNvPicPr/>
          <p:nvPr/>
        </p:nvPicPr>
        <p:blipFill>
          <a:blip r:embed="rId5"/>
          <a:stretch/>
        </p:blipFill>
        <p:spPr>
          <a:xfrm>
            <a:off x="777922" y="4802678"/>
            <a:ext cx="2781300" cy="1647190"/>
          </a:xfrm>
          <a:prstGeom prst="rect">
            <a:avLst/>
          </a:prstGeom>
          <a:noFill/>
        </p:spPr>
      </p:pic>
      <p:pic>
        <p:nvPicPr>
          <p:cNvPr id="22" name="Picture 21"/>
          <p:cNvPicPr/>
          <p:nvPr/>
        </p:nvPicPr>
        <p:blipFill>
          <a:blip r:embed="rId6"/>
          <a:stretch/>
        </p:blipFill>
        <p:spPr>
          <a:xfrm>
            <a:off x="4832941" y="4802678"/>
            <a:ext cx="2466975" cy="1647190"/>
          </a:xfrm>
          <a:prstGeom prst="rect">
            <a:avLst/>
          </a:prstGeom>
          <a:noFill/>
        </p:spPr>
      </p:pic>
      <p:pic>
        <p:nvPicPr>
          <p:cNvPr id="23" name="Picture 22"/>
          <p:cNvPicPr/>
          <p:nvPr/>
        </p:nvPicPr>
        <p:blipFill>
          <a:blip r:embed="rId7"/>
          <a:stretch/>
        </p:blipFill>
        <p:spPr>
          <a:xfrm>
            <a:off x="8497437" y="4802679"/>
            <a:ext cx="2494280" cy="1647190"/>
          </a:xfrm>
          <a:prstGeom prst="rect">
            <a:avLst/>
          </a:prstGeom>
          <a:noFill/>
        </p:spPr>
      </p:pic>
      <p:sp>
        <p:nvSpPr>
          <p:cNvPr id="24" name="TextBox 23"/>
          <p:cNvSpPr txBox="1"/>
          <p:nvPr/>
        </p:nvSpPr>
        <p:spPr>
          <a:xfrm>
            <a:off x="887102" y="4399711"/>
            <a:ext cx="10358651" cy="400110"/>
          </a:xfrm>
          <a:prstGeom prst="rect">
            <a:avLst/>
          </a:prstGeom>
          <a:noFill/>
        </p:spPr>
        <p:txBody>
          <a:bodyPr wrap="square" rtlCol="0">
            <a:spAutoFit/>
          </a:bodyPr>
          <a:lstStyle/>
          <a:p>
            <a:r>
              <a:rPr lang="en-GB" sz="2000" b="1" dirty="0">
                <a:solidFill>
                  <a:schemeClr val="bg1"/>
                </a:solidFill>
              </a:rPr>
              <a:t>       Mobile phones                                                     TV                                                        Internet</a:t>
            </a:r>
          </a:p>
        </p:txBody>
      </p:sp>
      <p:sp>
        <p:nvSpPr>
          <p:cNvPr id="25" name="TextBox 24"/>
          <p:cNvSpPr txBox="1"/>
          <p:nvPr/>
        </p:nvSpPr>
        <p:spPr>
          <a:xfrm>
            <a:off x="638184" y="6462616"/>
            <a:ext cx="10607569" cy="400110"/>
          </a:xfrm>
          <a:prstGeom prst="rect">
            <a:avLst/>
          </a:prstGeom>
          <a:noFill/>
        </p:spPr>
        <p:txBody>
          <a:bodyPr wrap="square" rtlCol="0">
            <a:spAutoFit/>
          </a:bodyPr>
          <a:lstStyle/>
          <a:p>
            <a:r>
              <a:rPr lang="en-GB" sz="2000" b="1" dirty="0">
                <a:solidFill>
                  <a:srgbClr val="0070C0"/>
                </a:solidFill>
              </a:rPr>
              <a:t>                   </a:t>
            </a:r>
            <a:r>
              <a:rPr lang="en-GB" sz="2000" b="1" dirty="0">
                <a:solidFill>
                  <a:schemeClr val="bg1"/>
                </a:solidFill>
              </a:rPr>
              <a:t>School                                                    Parents &amp; Carers                    Friends &amp; Older Siblings</a:t>
            </a:r>
          </a:p>
        </p:txBody>
      </p:sp>
    </p:spTree>
    <p:extLst>
      <p:ext uri="{BB962C8B-B14F-4D97-AF65-F5344CB8AC3E}">
        <p14:creationId xmlns:p14="http://schemas.microsoft.com/office/powerpoint/2010/main" val="427197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9023"/>
            <a:ext cx="10515600" cy="1325563"/>
          </a:xfrm>
        </p:spPr>
        <p:txBody>
          <a:bodyPr>
            <a:normAutofit fontScale="90000"/>
          </a:bodyPr>
          <a:lstStyle/>
          <a:p>
            <a:pPr algn="ctr"/>
            <a:r>
              <a:rPr lang="en-GB" sz="7300" b="1" dirty="0">
                <a:solidFill>
                  <a:schemeClr val="bg1"/>
                </a:solidFill>
              </a:rPr>
              <a:t>Why is Relationships and Sex Education important?</a:t>
            </a:r>
            <a:br>
              <a:rPr lang="en-GB" dirty="0"/>
            </a:br>
            <a:endParaRPr lang="en-GB" dirty="0"/>
          </a:p>
        </p:txBody>
      </p:sp>
      <p:sp>
        <p:nvSpPr>
          <p:cNvPr id="4" name="Rectangle 3"/>
          <p:cNvSpPr/>
          <p:nvPr/>
        </p:nvSpPr>
        <p:spPr>
          <a:xfrm>
            <a:off x="354840" y="2054401"/>
            <a:ext cx="11354937" cy="4462760"/>
          </a:xfrm>
          <a:prstGeom prst="rect">
            <a:avLst/>
          </a:prstGeom>
        </p:spPr>
        <p:txBody>
          <a:bodyPr wrap="square">
            <a:spAutoFit/>
          </a:bodyPr>
          <a:lstStyle/>
          <a:p>
            <a:r>
              <a:rPr lang="en-GB" sz="3200" dirty="0">
                <a:solidFill>
                  <a:schemeClr val="bg1"/>
                </a:solidFill>
              </a:rPr>
              <a:t>• </a:t>
            </a:r>
            <a:r>
              <a:rPr lang="en-GB" sz="2800" dirty="0">
                <a:solidFill>
                  <a:schemeClr val="bg1"/>
                </a:solidFill>
              </a:rPr>
              <a:t>Entitlement</a:t>
            </a:r>
          </a:p>
          <a:p>
            <a:r>
              <a:rPr lang="en-GB" sz="2800" dirty="0">
                <a:solidFill>
                  <a:schemeClr val="bg1"/>
                </a:solidFill>
              </a:rPr>
              <a:t>• Puberty is starting earlier- for some children by age 8</a:t>
            </a:r>
          </a:p>
          <a:p>
            <a:r>
              <a:rPr lang="en-GB" sz="2800" dirty="0">
                <a:solidFill>
                  <a:schemeClr val="bg1"/>
                </a:solidFill>
              </a:rPr>
              <a:t>• Unwanted pregnancies</a:t>
            </a:r>
          </a:p>
          <a:p>
            <a:r>
              <a:rPr lang="en-GB" sz="2800" dirty="0">
                <a:solidFill>
                  <a:schemeClr val="bg1"/>
                </a:solidFill>
              </a:rPr>
              <a:t>• Sexually transmitted infections </a:t>
            </a:r>
          </a:p>
          <a:p>
            <a:r>
              <a:rPr lang="en-GB" sz="2800" dirty="0">
                <a:solidFill>
                  <a:schemeClr val="bg1"/>
                </a:solidFill>
              </a:rPr>
              <a:t>• Safeguarding</a:t>
            </a:r>
          </a:p>
          <a:p>
            <a:r>
              <a:rPr lang="en-GB" sz="2800" dirty="0">
                <a:solidFill>
                  <a:schemeClr val="bg1"/>
                </a:solidFill>
              </a:rPr>
              <a:t>• Grooming</a:t>
            </a:r>
          </a:p>
          <a:p>
            <a:r>
              <a:rPr lang="en-GB" sz="2800" dirty="0">
                <a:solidFill>
                  <a:schemeClr val="bg1"/>
                </a:solidFill>
              </a:rPr>
              <a:t>• Child Sexual Exploitation </a:t>
            </a:r>
          </a:p>
          <a:p>
            <a:r>
              <a:rPr lang="en-GB" sz="2800" dirty="0">
                <a:solidFill>
                  <a:schemeClr val="bg1"/>
                </a:solidFill>
              </a:rPr>
              <a:t>• Abuse</a:t>
            </a:r>
          </a:p>
          <a:p>
            <a:r>
              <a:rPr lang="en-GB" sz="2800" dirty="0">
                <a:solidFill>
                  <a:schemeClr val="bg1"/>
                </a:solidFill>
              </a:rPr>
              <a:t>• Sexting</a:t>
            </a:r>
          </a:p>
          <a:p>
            <a:r>
              <a:rPr lang="en-GB" sz="2800" dirty="0">
                <a:solidFill>
                  <a:schemeClr val="bg1"/>
                </a:solidFill>
              </a:rPr>
              <a:t>• Online pornography</a:t>
            </a:r>
          </a:p>
        </p:txBody>
      </p:sp>
    </p:spTree>
    <p:extLst>
      <p:ext uri="{BB962C8B-B14F-4D97-AF65-F5344CB8AC3E}">
        <p14:creationId xmlns:p14="http://schemas.microsoft.com/office/powerpoint/2010/main" val="1933778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88" y="365125"/>
            <a:ext cx="10976212" cy="1325563"/>
          </a:xfrm>
        </p:spPr>
        <p:txBody>
          <a:bodyPr>
            <a:noAutofit/>
          </a:bodyPr>
          <a:lstStyle/>
          <a:p>
            <a:pPr algn="ctr"/>
            <a:r>
              <a:rPr lang="en-GB" sz="6600" b="1" dirty="0">
                <a:solidFill>
                  <a:schemeClr val="bg1"/>
                </a:solidFill>
              </a:rPr>
              <a:t>What is effective Relationships &amp; Sex Education (RSE)?</a:t>
            </a:r>
          </a:p>
        </p:txBody>
      </p:sp>
      <p:sp>
        <p:nvSpPr>
          <p:cNvPr id="3" name="Rectangle 2"/>
          <p:cNvSpPr/>
          <p:nvPr/>
        </p:nvSpPr>
        <p:spPr>
          <a:xfrm>
            <a:off x="377588" y="2028886"/>
            <a:ext cx="11436824" cy="4524315"/>
          </a:xfrm>
          <a:prstGeom prst="rect">
            <a:avLst/>
          </a:prstGeom>
        </p:spPr>
        <p:txBody>
          <a:bodyPr wrap="square">
            <a:spAutoFit/>
          </a:bodyPr>
          <a:lstStyle/>
          <a:p>
            <a:r>
              <a:rPr lang="en-GB" sz="3600" dirty="0">
                <a:solidFill>
                  <a:schemeClr val="bg1"/>
                </a:solidFill>
              </a:rPr>
              <a:t>• Age appropriate</a:t>
            </a:r>
          </a:p>
          <a:p>
            <a:r>
              <a:rPr lang="en-GB" sz="3600" dirty="0">
                <a:solidFill>
                  <a:schemeClr val="bg1"/>
                </a:solidFill>
              </a:rPr>
              <a:t>• Based on needs of pupil (see later slides) </a:t>
            </a:r>
          </a:p>
          <a:p>
            <a:r>
              <a:rPr lang="en-GB" sz="3600" dirty="0">
                <a:solidFill>
                  <a:schemeClr val="bg1"/>
                </a:solidFill>
              </a:rPr>
              <a:t>• Progressive</a:t>
            </a:r>
          </a:p>
          <a:p>
            <a:r>
              <a:rPr lang="en-GB" sz="3600" dirty="0">
                <a:solidFill>
                  <a:schemeClr val="bg1"/>
                </a:solidFill>
              </a:rPr>
              <a:t>• Inclusive</a:t>
            </a:r>
          </a:p>
          <a:p>
            <a:r>
              <a:rPr lang="en-GB" sz="3600" dirty="0">
                <a:solidFill>
                  <a:schemeClr val="bg1"/>
                </a:solidFill>
              </a:rPr>
              <a:t>• Delivered by trained staff in a safe environment</a:t>
            </a:r>
          </a:p>
          <a:p>
            <a:r>
              <a:rPr lang="en-GB" sz="3600" dirty="0">
                <a:solidFill>
                  <a:schemeClr val="bg1"/>
                </a:solidFill>
              </a:rPr>
              <a:t>• Prepares children adequately for puberty in a timely way </a:t>
            </a:r>
          </a:p>
          <a:p>
            <a:r>
              <a:rPr lang="en-GB" sz="3600" dirty="0">
                <a:solidFill>
                  <a:schemeClr val="bg1"/>
                </a:solidFill>
              </a:rPr>
              <a:t>• Prepares children for adult life</a:t>
            </a:r>
          </a:p>
          <a:p>
            <a:r>
              <a:rPr lang="en-GB" sz="3600" dirty="0">
                <a:solidFill>
                  <a:schemeClr val="bg1"/>
                </a:solidFill>
              </a:rPr>
              <a:t>• Promotes positive relationships</a:t>
            </a:r>
          </a:p>
        </p:txBody>
      </p:sp>
    </p:spTree>
    <p:extLst>
      <p:ext uri="{BB962C8B-B14F-4D97-AF65-F5344CB8AC3E}">
        <p14:creationId xmlns:p14="http://schemas.microsoft.com/office/powerpoint/2010/main" val="109290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88" y="365125"/>
            <a:ext cx="10976212" cy="1325563"/>
          </a:xfrm>
        </p:spPr>
        <p:txBody>
          <a:bodyPr>
            <a:noAutofit/>
          </a:bodyPr>
          <a:lstStyle/>
          <a:p>
            <a:pPr algn="ctr"/>
            <a:r>
              <a:rPr lang="en-GB" sz="6600" b="1" dirty="0">
                <a:solidFill>
                  <a:schemeClr val="bg1"/>
                </a:solidFill>
              </a:rPr>
              <a:t> Does it work? </a:t>
            </a:r>
            <a:br>
              <a:rPr lang="en-GB" sz="6600" b="1" dirty="0">
                <a:solidFill>
                  <a:schemeClr val="bg1"/>
                </a:solidFill>
              </a:rPr>
            </a:br>
            <a:r>
              <a:rPr lang="en-GB" sz="6600" b="1" dirty="0">
                <a:solidFill>
                  <a:schemeClr val="bg1"/>
                </a:solidFill>
              </a:rPr>
              <a:t>What’s the evidence?</a:t>
            </a:r>
          </a:p>
        </p:txBody>
      </p:sp>
      <p:sp>
        <p:nvSpPr>
          <p:cNvPr id="4" name="Rectangle 3"/>
          <p:cNvSpPr/>
          <p:nvPr/>
        </p:nvSpPr>
        <p:spPr>
          <a:xfrm>
            <a:off x="245660" y="2828836"/>
            <a:ext cx="11436824" cy="3170099"/>
          </a:xfrm>
          <a:prstGeom prst="rect">
            <a:avLst/>
          </a:prstGeom>
        </p:spPr>
        <p:txBody>
          <a:bodyPr wrap="square">
            <a:spAutoFit/>
          </a:bodyPr>
          <a:lstStyle/>
          <a:p>
            <a:r>
              <a:rPr lang="en-GB" sz="4000" b="1" dirty="0">
                <a:solidFill>
                  <a:schemeClr val="bg1"/>
                </a:solidFill>
              </a:rPr>
              <a:t>Those receiving good quality RSE are more likely to:</a:t>
            </a:r>
          </a:p>
          <a:p>
            <a:r>
              <a:rPr lang="en-GB" sz="4000" dirty="0">
                <a:solidFill>
                  <a:schemeClr val="bg1"/>
                </a:solidFill>
              </a:rPr>
              <a:t>•Delay their first sexual experience </a:t>
            </a:r>
          </a:p>
          <a:p>
            <a:r>
              <a:rPr lang="en-GB" sz="4000" dirty="0">
                <a:solidFill>
                  <a:schemeClr val="bg1"/>
                </a:solidFill>
              </a:rPr>
              <a:t>•Use condoms for contraception </a:t>
            </a:r>
          </a:p>
          <a:p>
            <a:r>
              <a:rPr lang="en-GB" sz="4000" dirty="0">
                <a:solidFill>
                  <a:schemeClr val="bg1"/>
                </a:solidFill>
              </a:rPr>
              <a:t>•Have fewer sexual partners</a:t>
            </a:r>
          </a:p>
          <a:p>
            <a:r>
              <a:rPr lang="en-GB" sz="4000" dirty="0">
                <a:solidFill>
                  <a:schemeClr val="bg1"/>
                </a:solidFill>
              </a:rPr>
              <a:t>                                                               Kirby 2007</a:t>
            </a:r>
          </a:p>
        </p:txBody>
      </p:sp>
    </p:spTree>
    <p:extLst>
      <p:ext uri="{BB962C8B-B14F-4D97-AF65-F5344CB8AC3E}">
        <p14:creationId xmlns:p14="http://schemas.microsoft.com/office/powerpoint/2010/main" val="1978645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1102</Words>
  <Application>Microsoft Office PowerPoint</Application>
  <PresentationFormat>Widescreen</PresentationFormat>
  <Paragraphs>112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 3</vt:lpstr>
      <vt:lpstr>Office Theme</vt:lpstr>
      <vt:lpstr>St Mary &amp; St Paul’s CE School</vt:lpstr>
      <vt:lpstr>PowerPoint Presentation</vt:lpstr>
      <vt:lpstr>What are the new KS 1 &amp; 2 statutory requirements?</vt:lpstr>
      <vt:lpstr>What does the new statutory guidance cover? </vt:lpstr>
      <vt:lpstr>Science Curriculum</vt:lpstr>
      <vt:lpstr>Where and how did you learn about sex and relationships?  </vt:lpstr>
      <vt:lpstr>Why is Relationships and Sex Education important? </vt:lpstr>
      <vt:lpstr>What is effective Relationships &amp; Sex Education (RSE)?</vt:lpstr>
      <vt:lpstr> Does it work?  What’s the evidence?</vt:lpstr>
      <vt:lpstr>OFSTED review of existing RSE nationally</vt:lpstr>
      <vt:lpstr>Your rights as a parent: </vt:lpstr>
      <vt:lpstr>Finding out from children about what they already know about Relationships and Sex:</vt:lpstr>
      <vt:lpstr>How does the baby get out?</vt:lpstr>
      <vt:lpstr>Recommendations for changes:</vt:lpstr>
      <vt:lpstr>Summary:</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Wavertree CE School</dc:title>
  <dc:creator>Class3</dc:creator>
  <cp:lastModifiedBy>Brooksbank, Paul</cp:lastModifiedBy>
  <cp:revision>14</cp:revision>
  <dcterms:created xsi:type="dcterms:W3CDTF">2021-01-28T10:32:51Z</dcterms:created>
  <dcterms:modified xsi:type="dcterms:W3CDTF">2021-02-25T13:04:05Z</dcterms:modified>
</cp:coreProperties>
</file>